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Lst>
  <p:sldSz cx="9144000" cy="5143500" type="screen16x9"/>
  <p:notesSz cx="6858000" cy="9144000"/>
  <p:embeddedFontLst>
    <p:embeddedFont>
      <p:font typeface="Inter" panose="02000503000000020004"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94"/>
  </p:normalViewPr>
  <p:slideViewPr>
    <p:cSldViewPr snapToGrid="0">
      <p:cViewPr varScale="1">
        <p:scale>
          <a:sx n="127" d="100"/>
          <a:sy n="127" d="100"/>
        </p:scale>
        <p:origin x="184" y="7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d6b4d8cf2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31d6b4d8cf2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1d6b4d8cf2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31d6b4d8cf2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1d6b4d8cf2_2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31d6b4d8cf2_2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1d6b4d8cf2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31d6b4d8cf2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1d6b4d8cf2_2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31d6b4d8cf2_2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d6b4d8cf2_2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31d6b4d8cf2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d6b4d8cf2_2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31d6b4d8cf2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1d6b4d8cf2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31d6b4d8cf2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1d6b4d8cf2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31d6b4d8cf2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d6b4d8cf2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1d6b4d8cf2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d6b4d8cf2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31d6b4d8cf2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1d6b4d8cf2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31d6b4d8cf2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d6b4d8cf2_2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31d6b4d8cf2_2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1d6b4d8cf2_2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31d6b4d8cf2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1d6b4d8cf2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31d6b4d8cf2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1d6b4d8cf2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31d6b4d8cf2_2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1d6b4d8cf2_2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31d6b4d8cf2_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1d6b4d8cf2_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31d6b4d8cf2_2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1d6b4d8cf2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31d6b4d8cf2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1d6b4d8cf2_2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31d6b4d8cf2_2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1d6b4d8cf2_2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g31d6b4d8cf2_2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d6b4d8cf2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31d6b4d8cf2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1d6b4d8cf2_2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g31d6b4d8cf2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1d6b4d8cf2_2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31d6b4d8cf2_2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1d6b4d8cf2_2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31d6b4d8cf2_2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1d6b4d8cf2_2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31d6b4d8cf2_2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1d6b4d8cf2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31d6b4d8cf2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1d6b4d8cf2_2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31d6b4d8cf2_2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1d6b4d8cf2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31d6b4d8cf2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1d6b4d8cf2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31d6b4d8cf2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1d6b4d8cf2_2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31d6b4d8cf2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1d6b4d8cf2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31d6b4d8cf2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d6b4d8cf2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31d6b4d8cf2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d6b4d8cf2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g31d6b4d8cf2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1d6b4d8cf2_2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31d6b4d8cf2_2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1d6b4d8cf2_2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31d6b4d8cf2_2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d6b4d8cf2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3" name="Google Shape;563;g31d6b4d8cf2_2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1d6b4d8cf2_2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g31d6b4d8cf2_2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1d6b4d8cf2_2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g31d6b4d8cf2_2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1d6b4d8cf2_2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31d6b4d8cf2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1d6b4d8cf2_2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31d6b4d8cf2_2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1d6b4d8cf2_2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31d6b4d8cf2_2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1d6b4d8cf2_2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31d6b4d8cf2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1d6b4d8cf2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1d6b4d8cf2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1d6b4d8cf2_2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31d6b4d8cf2_2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1d6b4d8cf2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31d6b4d8cf2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1d6b4d8cf2_2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31d6b4d8cf2_2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1d6b4d8cf2_2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g31d6b4d8cf2_2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1d6b4d8cf2_2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31d6b4d8cf2_2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1d6b4d8cf2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31d6b4d8cf2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1d6b4d8cf2_2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31d6b4d8cf2_2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1d6b4d8cf2_2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31d6b4d8cf2_2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1d6b4d8cf2_2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31d6b4d8cf2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1d6b4d8cf2_2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g31d6b4d8cf2_2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1d6b4d8cf2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31d6b4d8cf2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1d6b4d8cf2_2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0" name="Google Shape;720;g31d6b4d8cf2_2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84138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d6b4d8cf2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31d6b4d8cf2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1d6b4d8cf2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31d6b4d8cf2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d6b4d8cf2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31d6b4d8cf2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0" name="Google Shape;130;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6C737E66-AB4A-E16A-7030-FAC2656E80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49" name="Google Shape;249;p34"/>
          <p:cNvSpPr/>
          <p:nvPr/>
        </p:nvSpPr>
        <p:spPr>
          <a:xfrm rot="10800000" flipH="1">
            <a:off x="55742" y="1015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50" name="Google Shape;250;p34"/>
          <p:cNvSpPr txBox="1"/>
          <p:nvPr/>
        </p:nvSpPr>
        <p:spPr>
          <a:xfrm>
            <a:off x="611109" y="1153808"/>
            <a:ext cx="148890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Preprocessing</a:t>
            </a:r>
            <a:endParaRPr sz="1500" b="1">
              <a:solidFill>
                <a:schemeClr val="dk1"/>
              </a:solidFill>
              <a:latin typeface="Arial"/>
              <a:ea typeface="Arial"/>
              <a:cs typeface="Arial"/>
              <a:sym typeface="Arial"/>
            </a:endParaRPr>
          </a:p>
        </p:txBody>
      </p:sp>
      <p:sp>
        <p:nvSpPr>
          <p:cNvPr id="251" name="Google Shape;251;p34"/>
          <p:cNvSpPr txBox="1"/>
          <p:nvPr/>
        </p:nvSpPr>
        <p:spPr>
          <a:xfrm>
            <a:off x="1126787" y="1720750"/>
            <a:ext cx="2190571"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Scaling and Normalizing</a:t>
            </a:r>
            <a:endParaRPr sz="1400">
              <a:solidFill>
                <a:schemeClr val="dk1"/>
              </a:solidFill>
              <a:latin typeface="Arial"/>
              <a:ea typeface="Arial"/>
              <a:cs typeface="Arial"/>
              <a:sym typeface="Arial"/>
            </a:endParaRPr>
          </a:p>
        </p:txBody>
      </p:sp>
      <p:sp>
        <p:nvSpPr>
          <p:cNvPr id="252" name="Google Shape;252;p34"/>
          <p:cNvSpPr txBox="1"/>
          <p:nvPr/>
        </p:nvSpPr>
        <p:spPr>
          <a:xfrm>
            <a:off x="1780953" y="2291317"/>
            <a:ext cx="5172740"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remove the mean of the data and scale them to unit variance</a:t>
            </a:r>
            <a:endParaRPr sz="1400">
              <a:solidFill>
                <a:schemeClr val="dk1"/>
              </a:solidFill>
              <a:latin typeface="Arial"/>
              <a:ea typeface="Arial"/>
              <a:cs typeface="Arial"/>
              <a:sym typeface="Arial"/>
            </a:endParaRPr>
          </a:p>
        </p:txBody>
      </p:sp>
      <p:sp>
        <p:nvSpPr>
          <p:cNvPr id="253" name="Google Shape;253;p34"/>
          <p:cNvSpPr txBox="1"/>
          <p:nvPr/>
        </p:nvSpPr>
        <p:spPr>
          <a:xfrm>
            <a:off x="1780953" y="2776960"/>
            <a:ext cx="243485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Min and Max scaling method</a:t>
            </a:r>
            <a:endParaRPr sz="1400">
              <a:solidFill>
                <a:schemeClr val="dk1"/>
              </a:solidFill>
              <a:latin typeface="Arial"/>
              <a:ea typeface="Arial"/>
              <a:cs typeface="Arial"/>
              <a:sym typeface="Arial"/>
            </a:endParaRPr>
          </a:p>
        </p:txBody>
      </p:sp>
      <p:sp>
        <p:nvSpPr>
          <p:cNvPr id="254" name="Google Shape;254;p34"/>
          <p:cNvSpPr txBox="1"/>
          <p:nvPr/>
        </p:nvSpPr>
        <p:spPr>
          <a:xfrm>
            <a:off x="1780953" y="3262603"/>
            <a:ext cx="3896278"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For integer columns, we cast the float part</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344EAA0-44CD-7D4C-C0B6-B582D19141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p:nvPr/>
        </p:nvSpPr>
        <p:spPr>
          <a:xfrm>
            <a:off x="446147" y="1186749"/>
            <a:ext cx="1488908" cy="530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Unsupervised Learning</a:t>
            </a:r>
            <a:endParaRPr sz="1500" b="1">
              <a:solidFill>
                <a:schemeClr val="dk1"/>
              </a:solidFill>
              <a:latin typeface="Arial"/>
              <a:ea typeface="Arial"/>
              <a:cs typeface="Arial"/>
              <a:sym typeface="Arial"/>
            </a:endParaRPr>
          </a:p>
        </p:txBody>
      </p:sp>
      <p:sp>
        <p:nvSpPr>
          <p:cNvPr id="260" name="Google Shape;260;p35"/>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61" name="Google Shape;261;p35"/>
          <p:cNvSpPr/>
          <p:nvPr/>
        </p:nvSpPr>
        <p:spPr>
          <a:xfrm rot="10800000" flipH="1">
            <a:off x="55742" y="1002434"/>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2" name="Google Shape;262;p35"/>
          <p:cNvSpPr txBox="1"/>
          <p:nvPr/>
        </p:nvSpPr>
        <p:spPr>
          <a:xfrm>
            <a:off x="3976577" y="630045"/>
            <a:ext cx="286547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Data Distribution</a:t>
            </a:r>
            <a:endParaRPr sz="1500" b="1">
              <a:solidFill>
                <a:schemeClr val="dk1"/>
              </a:solidFill>
              <a:latin typeface="Arial"/>
              <a:ea typeface="Arial"/>
              <a:cs typeface="Arial"/>
              <a:sym typeface="Arial"/>
            </a:endParaRPr>
          </a:p>
        </p:txBody>
      </p:sp>
      <p:pic>
        <p:nvPicPr>
          <p:cNvPr id="263" name="Google Shape;263;p35" descr="图表, 直方图&#10;&#10;描述已自动生成"/>
          <p:cNvPicPr preferRelativeResize="0"/>
          <p:nvPr/>
        </p:nvPicPr>
        <p:blipFill rotWithShape="1">
          <a:blip r:embed="rId3">
            <a:alphaModFix/>
          </a:blip>
          <a:srcRect/>
          <a:stretch/>
        </p:blipFill>
        <p:spPr>
          <a:xfrm>
            <a:off x="2906650" y="1395577"/>
            <a:ext cx="4114351" cy="2436952"/>
          </a:xfrm>
          <a:prstGeom prst="rect">
            <a:avLst/>
          </a:prstGeom>
          <a:noFill/>
          <a:ln>
            <a:noFill/>
          </a:ln>
        </p:spPr>
      </p:pic>
      <p:sp>
        <p:nvSpPr>
          <p:cNvPr id="264" name="Google Shape;264;p35"/>
          <p:cNvSpPr txBox="1"/>
          <p:nvPr/>
        </p:nvSpPr>
        <p:spPr>
          <a:xfrm>
            <a:off x="4671381" y="4157014"/>
            <a:ext cx="1507671" cy="28192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Well-distributed</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0E024F2-6BA0-4916-F998-5F16C4F7A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p:nvPr/>
        </p:nvSpPr>
        <p:spPr>
          <a:xfrm>
            <a:off x="446147" y="1186749"/>
            <a:ext cx="1488908" cy="530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Unsupervised Learning</a:t>
            </a:r>
            <a:endParaRPr sz="1500" b="1">
              <a:solidFill>
                <a:schemeClr val="dk1"/>
              </a:solidFill>
              <a:latin typeface="Arial"/>
              <a:ea typeface="Arial"/>
              <a:cs typeface="Arial"/>
              <a:sym typeface="Arial"/>
            </a:endParaRPr>
          </a:p>
        </p:txBody>
      </p:sp>
      <p:sp>
        <p:nvSpPr>
          <p:cNvPr id="270" name="Google Shape;270;p36"/>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71" name="Google Shape;271;p36"/>
          <p:cNvSpPr/>
          <p:nvPr/>
        </p:nvSpPr>
        <p:spPr>
          <a:xfrm rot="10800000" flipH="1">
            <a:off x="55742" y="1015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72" name="Google Shape;272;p36"/>
          <p:cNvSpPr txBox="1"/>
          <p:nvPr/>
        </p:nvSpPr>
        <p:spPr>
          <a:xfrm>
            <a:off x="3976577" y="630045"/>
            <a:ext cx="286547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Data Distribution</a:t>
            </a:r>
            <a:endParaRPr sz="1500" b="1">
              <a:solidFill>
                <a:schemeClr val="dk1"/>
              </a:solidFill>
              <a:latin typeface="Arial"/>
              <a:ea typeface="Arial"/>
              <a:cs typeface="Arial"/>
              <a:sym typeface="Arial"/>
            </a:endParaRPr>
          </a:p>
        </p:txBody>
      </p:sp>
      <p:pic>
        <p:nvPicPr>
          <p:cNvPr id="273" name="Google Shape;273;p36" descr="图表, 直方图&#10;&#10;描述已自动生成"/>
          <p:cNvPicPr preferRelativeResize="0"/>
          <p:nvPr/>
        </p:nvPicPr>
        <p:blipFill rotWithShape="1">
          <a:blip r:embed="rId3">
            <a:alphaModFix/>
          </a:blip>
          <a:srcRect/>
          <a:stretch/>
        </p:blipFill>
        <p:spPr>
          <a:xfrm>
            <a:off x="2725276" y="1474792"/>
            <a:ext cx="5154466" cy="2524713"/>
          </a:xfrm>
          <a:prstGeom prst="rect">
            <a:avLst/>
          </a:prstGeom>
          <a:noFill/>
          <a:ln>
            <a:noFill/>
          </a:ln>
        </p:spPr>
      </p:pic>
      <p:sp>
        <p:nvSpPr>
          <p:cNvPr id="274" name="Google Shape;274;p36"/>
          <p:cNvSpPr txBox="1"/>
          <p:nvPr/>
        </p:nvSpPr>
        <p:spPr>
          <a:xfrm>
            <a:off x="4875612" y="4233600"/>
            <a:ext cx="1194627" cy="27985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Multimodal</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3AB0E882-2B72-BC3F-D2DC-769E4DCB9F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p:nvPr/>
        </p:nvSpPr>
        <p:spPr>
          <a:xfrm>
            <a:off x="446147" y="1186749"/>
            <a:ext cx="1488908" cy="530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Unsupervised Learning</a:t>
            </a:r>
            <a:endParaRPr sz="1500" b="1">
              <a:solidFill>
                <a:schemeClr val="dk1"/>
              </a:solidFill>
              <a:latin typeface="Arial"/>
              <a:ea typeface="Arial"/>
              <a:cs typeface="Arial"/>
              <a:sym typeface="Arial"/>
            </a:endParaRPr>
          </a:p>
        </p:txBody>
      </p:sp>
      <p:sp>
        <p:nvSpPr>
          <p:cNvPr id="280" name="Google Shape;280;p37"/>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81" name="Google Shape;281;p37"/>
          <p:cNvSpPr/>
          <p:nvPr/>
        </p:nvSpPr>
        <p:spPr>
          <a:xfrm rot="10800000" flipH="1">
            <a:off x="55742" y="1023234"/>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2" name="Google Shape;282;p37"/>
          <p:cNvSpPr txBox="1"/>
          <p:nvPr/>
        </p:nvSpPr>
        <p:spPr>
          <a:xfrm>
            <a:off x="3976577" y="630045"/>
            <a:ext cx="286547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Data Distribution</a:t>
            </a:r>
            <a:endParaRPr sz="1500" b="1">
              <a:solidFill>
                <a:schemeClr val="dk1"/>
              </a:solidFill>
              <a:latin typeface="Arial"/>
              <a:ea typeface="Arial"/>
              <a:cs typeface="Arial"/>
              <a:sym typeface="Arial"/>
            </a:endParaRPr>
          </a:p>
        </p:txBody>
      </p:sp>
      <p:pic>
        <p:nvPicPr>
          <p:cNvPr id="283" name="Google Shape;283;p37" descr="图表, 折线图&#10;&#10;描述已自动生成"/>
          <p:cNvPicPr preferRelativeResize="0"/>
          <p:nvPr/>
        </p:nvPicPr>
        <p:blipFill rotWithShape="1">
          <a:blip r:embed="rId3">
            <a:alphaModFix/>
          </a:blip>
          <a:srcRect/>
          <a:stretch/>
        </p:blipFill>
        <p:spPr>
          <a:xfrm>
            <a:off x="509097" y="2025501"/>
            <a:ext cx="4305521" cy="1676486"/>
          </a:xfrm>
          <a:prstGeom prst="rect">
            <a:avLst/>
          </a:prstGeom>
          <a:noFill/>
          <a:ln>
            <a:noFill/>
          </a:ln>
        </p:spPr>
      </p:pic>
      <p:sp>
        <p:nvSpPr>
          <p:cNvPr id="284" name="Google Shape;284;p37"/>
          <p:cNvSpPr txBox="1"/>
          <p:nvPr/>
        </p:nvSpPr>
        <p:spPr>
          <a:xfrm>
            <a:off x="1935056" y="4009825"/>
            <a:ext cx="200561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Extremely Unbalanced</a:t>
            </a:r>
            <a:endParaRPr sz="1400">
              <a:solidFill>
                <a:schemeClr val="dk1"/>
              </a:solidFill>
              <a:latin typeface="Arial"/>
              <a:ea typeface="Arial"/>
              <a:cs typeface="Arial"/>
              <a:sym typeface="Arial"/>
            </a:endParaRPr>
          </a:p>
        </p:txBody>
      </p:sp>
      <p:sp>
        <p:nvSpPr>
          <p:cNvPr id="285" name="Google Shape;285;p37"/>
          <p:cNvSpPr txBox="1"/>
          <p:nvPr/>
        </p:nvSpPr>
        <p:spPr>
          <a:xfrm>
            <a:off x="5510324" y="1413206"/>
            <a:ext cx="247738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Plot Size Limitations ?</a:t>
            </a:r>
            <a:endParaRPr sz="1400" dirty="0">
              <a:solidFill>
                <a:schemeClr val="dk1"/>
              </a:solidFill>
              <a:latin typeface="Arial"/>
              <a:ea typeface="Arial"/>
              <a:cs typeface="Arial"/>
              <a:sym typeface="Arial"/>
            </a:endParaRPr>
          </a:p>
        </p:txBody>
      </p:sp>
      <p:sp>
        <p:nvSpPr>
          <p:cNvPr id="286" name="Google Shape;286;p37"/>
          <p:cNvSpPr txBox="1"/>
          <p:nvPr/>
        </p:nvSpPr>
        <p:spPr>
          <a:xfrm>
            <a:off x="5510324" y="1919395"/>
            <a:ext cx="2790838"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Small Scale of Original Data ?</a:t>
            </a:r>
            <a:endParaRPr sz="1400" dirty="0">
              <a:solidFill>
                <a:schemeClr val="dk1"/>
              </a:solidFill>
              <a:latin typeface="Arial"/>
              <a:ea typeface="Arial"/>
              <a:cs typeface="Arial"/>
              <a:sym typeface="Arial"/>
            </a:endParaRPr>
          </a:p>
        </p:txBody>
      </p:sp>
      <p:sp>
        <p:nvSpPr>
          <p:cNvPr id="287" name="Google Shape;287;p37"/>
          <p:cNvSpPr txBox="1"/>
          <p:nvPr/>
        </p:nvSpPr>
        <p:spPr>
          <a:xfrm>
            <a:off x="5510324" y="2433250"/>
            <a:ext cx="247738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Imbalanced Features ?</a:t>
            </a:r>
            <a:endParaRPr sz="1400" dirty="0">
              <a:solidFill>
                <a:schemeClr val="dk1"/>
              </a:solidFill>
              <a:latin typeface="Arial"/>
              <a:ea typeface="Arial"/>
              <a:cs typeface="Arial"/>
              <a:sym typeface="Arial"/>
            </a:endParaRPr>
          </a:p>
        </p:txBody>
      </p:sp>
      <p:sp>
        <p:nvSpPr>
          <p:cNvPr id="288" name="Google Shape;288;p37"/>
          <p:cNvSpPr txBox="1"/>
          <p:nvPr/>
        </p:nvSpPr>
        <p:spPr>
          <a:xfrm>
            <a:off x="5510324" y="2947105"/>
            <a:ext cx="3317026"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Come back to this features after scaling </a:t>
            </a:r>
            <a:endParaRPr sz="1400" dirty="0">
              <a:solidFill>
                <a:schemeClr val="dk1"/>
              </a:solidFill>
              <a:latin typeface="Arial"/>
              <a:ea typeface="Arial"/>
              <a:cs typeface="Arial"/>
              <a:sym typeface="Arial"/>
            </a:endParaRPr>
          </a:p>
        </p:txBody>
      </p:sp>
      <p:sp>
        <p:nvSpPr>
          <p:cNvPr id="289" name="Google Shape;289;p37"/>
          <p:cNvSpPr txBox="1"/>
          <p:nvPr/>
        </p:nvSpPr>
        <p:spPr>
          <a:xfrm>
            <a:off x="2014870" y="1091338"/>
            <a:ext cx="3203058"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[05, 06, 07, 08, 12, 13, 14, 15, 16, 17, 21, 29, 30, 31, 37, 38, 47, 48, 49, 58, 59, 60, 62, 63, 64, 67, 68, 69, 70, 71, 72, 73, 74, 75, 76, 77, 78]</a:t>
            </a:r>
            <a:endParaRPr sz="1400">
              <a:solidFill>
                <a:schemeClr val="dk1"/>
              </a:solidFill>
              <a:latin typeface="Arial"/>
              <a:ea typeface="Arial"/>
              <a:cs typeface="Arial"/>
              <a:sym typeface="Arial"/>
            </a:endParaRPr>
          </a:p>
        </p:txBody>
      </p:sp>
      <p:pic>
        <p:nvPicPr>
          <p:cNvPr id="290" name="Google Shape;290;p37" descr="图表&#10;&#10;描述已自动生成"/>
          <p:cNvPicPr preferRelativeResize="0"/>
          <p:nvPr/>
        </p:nvPicPr>
        <p:blipFill rotWithShape="1">
          <a:blip r:embed="rId4">
            <a:alphaModFix/>
          </a:blip>
          <a:srcRect/>
          <a:stretch/>
        </p:blipFill>
        <p:spPr>
          <a:xfrm>
            <a:off x="5421244" y="3453296"/>
            <a:ext cx="3317026" cy="1291585"/>
          </a:xfrm>
          <a:prstGeom prst="rect">
            <a:avLst/>
          </a:prstGeom>
          <a:noFill/>
          <a:ln>
            <a:noFill/>
          </a:ln>
        </p:spPr>
      </p:pic>
      <p:sp>
        <p:nvSpPr>
          <p:cNvPr id="2" name="Slide Number Placeholder 1">
            <a:extLst>
              <a:ext uri="{FF2B5EF4-FFF2-40B4-BE49-F238E27FC236}">
                <a16:creationId xmlns:a16="http://schemas.microsoft.com/office/drawing/2014/main" id="{A52C7ECB-3F07-33B5-9372-5393621C7A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96" name="Google Shape;296;p38"/>
          <p:cNvSpPr/>
          <p:nvPr/>
        </p:nvSpPr>
        <p:spPr>
          <a:xfrm rot="10800000" flipH="1">
            <a:off x="55742" y="1027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97" name="Google Shape;297;p38"/>
          <p:cNvSpPr txBox="1"/>
          <p:nvPr/>
        </p:nvSpPr>
        <p:spPr>
          <a:xfrm>
            <a:off x="715039" y="1375531"/>
            <a:ext cx="402442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Individual Features with Target</a:t>
            </a:r>
            <a:endParaRPr sz="1500" b="1">
              <a:solidFill>
                <a:schemeClr val="dk1"/>
              </a:solidFill>
              <a:latin typeface="Arial"/>
              <a:ea typeface="Arial"/>
              <a:cs typeface="Arial"/>
              <a:sym typeface="Arial"/>
            </a:endParaRPr>
          </a:p>
        </p:txBody>
      </p:sp>
      <p:pic>
        <p:nvPicPr>
          <p:cNvPr id="298" name="Google Shape;298;p38" descr="图表&#10;&#10;描述已自动生成"/>
          <p:cNvPicPr preferRelativeResize="0"/>
          <p:nvPr/>
        </p:nvPicPr>
        <p:blipFill rotWithShape="1">
          <a:blip r:embed="rId3">
            <a:alphaModFix/>
          </a:blip>
          <a:srcRect/>
          <a:stretch/>
        </p:blipFill>
        <p:spPr>
          <a:xfrm>
            <a:off x="1326854" y="2144302"/>
            <a:ext cx="4353149" cy="1609808"/>
          </a:xfrm>
          <a:prstGeom prst="rect">
            <a:avLst/>
          </a:prstGeom>
          <a:noFill/>
          <a:ln>
            <a:noFill/>
          </a:ln>
        </p:spPr>
      </p:pic>
      <p:sp>
        <p:nvSpPr>
          <p:cNvPr id="299" name="Google Shape;299;p38"/>
          <p:cNvSpPr txBox="1"/>
          <p:nvPr/>
        </p:nvSpPr>
        <p:spPr>
          <a:xfrm>
            <a:off x="6058755" y="1248573"/>
            <a:ext cx="1376916"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Pretty Random</a:t>
            </a:r>
            <a:endParaRPr sz="1400" dirty="0">
              <a:solidFill>
                <a:schemeClr val="dk1"/>
              </a:solidFill>
              <a:latin typeface="Arial"/>
              <a:ea typeface="Arial"/>
              <a:cs typeface="Arial"/>
              <a:sym typeface="Arial"/>
            </a:endParaRPr>
          </a:p>
        </p:txBody>
      </p:sp>
      <p:sp>
        <p:nvSpPr>
          <p:cNvPr id="300" name="Google Shape;300;p38"/>
          <p:cNvSpPr txBox="1"/>
          <p:nvPr/>
        </p:nvSpPr>
        <p:spPr>
          <a:xfrm>
            <a:off x="6058755" y="1821018"/>
            <a:ext cx="3085245" cy="50010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No simple Linear Relationship ?</a:t>
            </a:r>
            <a:endParaRPr sz="1100" dirty="0"/>
          </a:p>
          <a:p>
            <a:pPr marL="0" marR="0" lvl="0" indent="0" algn="l" rtl="0">
              <a:spcBef>
                <a:spcPts val="0"/>
              </a:spcBef>
              <a:spcAft>
                <a:spcPts val="0"/>
              </a:spcAft>
              <a:buNone/>
            </a:pPr>
            <a:r>
              <a:rPr lang="en" sz="1400" dirty="0">
                <a:solidFill>
                  <a:schemeClr val="dk1"/>
                </a:solidFill>
                <a:latin typeface="Arial"/>
                <a:ea typeface="Arial"/>
                <a:cs typeface="Arial"/>
                <a:sym typeface="Arial"/>
              </a:rPr>
              <a:t>	- feature transformation</a:t>
            </a:r>
            <a:endParaRPr sz="1400" dirty="0">
              <a:solidFill>
                <a:schemeClr val="dk1"/>
              </a:solidFill>
              <a:latin typeface="Arial"/>
              <a:ea typeface="Arial"/>
              <a:cs typeface="Arial"/>
              <a:sym typeface="Arial"/>
            </a:endParaRPr>
          </a:p>
        </p:txBody>
      </p:sp>
      <p:sp>
        <p:nvSpPr>
          <p:cNvPr id="301" name="Google Shape;301;p38"/>
          <p:cNvSpPr txBox="1"/>
          <p:nvPr/>
        </p:nvSpPr>
        <p:spPr>
          <a:xfrm>
            <a:off x="6058755" y="2580002"/>
            <a:ext cx="2899175" cy="50010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No valuable information?</a:t>
            </a:r>
            <a:endParaRPr sz="1100" dirty="0"/>
          </a:p>
          <a:p>
            <a:pPr marL="0" marR="0" lvl="0" indent="0" algn="l" rtl="0">
              <a:spcBef>
                <a:spcPts val="0"/>
              </a:spcBef>
              <a:spcAft>
                <a:spcPts val="0"/>
              </a:spcAft>
              <a:buNone/>
            </a:pPr>
            <a:r>
              <a:rPr lang="en" sz="1400" dirty="0">
                <a:solidFill>
                  <a:schemeClr val="dk1"/>
                </a:solidFill>
                <a:latin typeface="Arial"/>
                <a:ea typeface="Arial"/>
                <a:cs typeface="Arial"/>
                <a:sym typeface="Arial"/>
              </a:rPr>
              <a:t>	- PCA</a:t>
            </a:r>
            <a:endParaRPr sz="1400" dirty="0">
              <a:solidFill>
                <a:schemeClr val="dk1"/>
              </a:solidFill>
              <a:latin typeface="Arial"/>
              <a:ea typeface="Arial"/>
              <a:cs typeface="Arial"/>
              <a:sym typeface="Arial"/>
            </a:endParaRPr>
          </a:p>
        </p:txBody>
      </p:sp>
      <p:sp>
        <p:nvSpPr>
          <p:cNvPr id="302" name="Google Shape;302;p38"/>
          <p:cNvSpPr txBox="1"/>
          <p:nvPr/>
        </p:nvSpPr>
        <p:spPr>
          <a:xfrm>
            <a:off x="6058755" y="3346373"/>
            <a:ext cx="3085245" cy="114643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If the data exhibit seasonal trends as part of a time-series structure, scatter plots alone may fail to provide accurate insights.</a:t>
            </a:r>
            <a:endParaRPr sz="1100" dirty="0"/>
          </a:p>
          <a:p>
            <a:pPr marL="0" marR="0" lvl="0" indent="0" algn="l" rtl="0">
              <a:spcBef>
                <a:spcPts val="0"/>
              </a:spcBef>
              <a:spcAft>
                <a:spcPts val="0"/>
              </a:spcAft>
              <a:buNone/>
            </a:pPr>
            <a:r>
              <a:rPr lang="en" sz="1400" dirty="0">
                <a:solidFill>
                  <a:schemeClr val="dk1"/>
                </a:solidFill>
                <a:latin typeface="Arial"/>
                <a:ea typeface="Arial"/>
                <a:cs typeface="Arial"/>
                <a:sym typeface="Arial"/>
              </a:rPr>
              <a:t>	- LSTM</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EA27AAD7-9FA6-CB12-9CFC-3C221AA23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308" name="Google Shape;308;p39"/>
          <p:cNvSpPr/>
          <p:nvPr/>
        </p:nvSpPr>
        <p:spPr>
          <a:xfrm rot="10800000" flipH="1">
            <a:off x="55742" y="1027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09" name="Google Shape;309;p39"/>
          <p:cNvSpPr txBox="1"/>
          <p:nvPr/>
        </p:nvSpPr>
        <p:spPr>
          <a:xfrm>
            <a:off x="715039" y="1375531"/>
            <a:ext cx="402442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Individual Features with Target</a:t>
            </a:r>
            <a:endParaRPr sz="1500" b="1">
              <a:solidFill>
                <a:schemeClr val="dk1"/>
              </a:solidFill>
              <a:latin typeface="Arial"/>
              <a:ea typeface="Arial"/>
              <a:cs typeface="Arial"/>
              <a:sym typeface="Arial"/>
            </a:endParaRPr>
          </a:p>
        </p:txBody>
      </p:sp>
      <p:pic>
        <p:nvPicPr>
          <p:cNvPr id="310" name="Google Shape;310;p39" descr="图表&#10;&#10;描述已自动生成"/>
          <p:cNvPicPr preferRelativeResize="0"/>
          <p:nvPr/>
        </p:nvPicPr>
        <p:blipFill rotWithShape="1">
          <a:blip r:embed="rId3">
            <a:alphaModFix/>
          </a:blip>
          <a:srcRect/>
          <a:stretch/>
        </p:blipFill>
        <p:spPr>
          <a:xfrm>
            <a:off x="1086542" y="1810788"/>
            <a:ext cx="6515435" cy="1619333"/>
          </a:xfrm>
          <a:prstGeom prst="rect">
            <a:avLst/>
          </a:prstGeom>
          <a:noFill/>
          <a:ln>
            <a:noFill/>
          </a:ln>
        </p:spPr>
      </p:pic>
      <p:sp>
        <p:nvSpPr>
          <p:cNvPr id="311" name="Google Shape;311;p39"/>
          <p:cNvSpPr txBox="1"/>
          <p:nvPr/>
        </p:nvSpPr>
        <p:spPr>
          <a:xfrm>
            <a:off x="1935056" y="3661531"/>
            <a:ext cx="4024424"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Encoded Categorical Feature</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B736AB7-EBF0-6340-287E-8BA0371B3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0"/>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317" name="Google Shape;317;p40"/>
          <p:cNvSpPr/>
          <p:nvPr/>
        </p:nvSpPr>
        <p:spPr>
          <a:xfrm rot="10800000" flipH="1">
            <a:off x="55742" y="1027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18" name="Google Shape;318;p40"/>
          <p:cNvSpPr txBox="1"/>
          <p:nvPr/>
        </p:nvSpPr>
        <p:spPr>
          <a:xfrm>
            <a:off x="715039" y="1375531"/>
            <a:ext cx="4024424"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Individual Features with Target</a:t>
            </a:r>
            <a:endParaRPr sz="1500" b="1">
              <a:solidFill>
                <a:schemeClr val="dk1"/>
              </a:solidFill>
              <a:latin typeface="Arial"/>
              <a:ea typeface="Arial"/>
              <a:cs typeface="Arial"/>
              <a:sym typeface="Arial"/>
            </a:endParaRPr>
          </a:p>
        </p:txBody>
      </p:sp>
      <p:pic>
        <p:nvPicPr>
          <p:cNvPr id="319" name="Google Shape;319;p40" descr="图表, 散点图&#10;&#10;描述已自动生成"/>
          <p:cNvPicPr preferRelativeResize="0"/>
          <p:nvPr/>
        </p:nvPicPr>
        <p:blipFill rotWithShape="1">
          <a:blip r:embed="rId3">
            <a:alphaModFix/>
          </a:blip>
          <a:srcRect/>
          <a:stretch/>
        </p:blipFill>
        <p:spPr>
          <a:xfrm>
            <a:off x="883895" y="1990432"/>
            <a:ext cx="4400776" cy="1666961"/>
          </a:xfrm>
          <a:prstGeom prst="rect">
            <a:avLst/>
          </a:prstGeom>
          <a:noFill/>
          <a:ln>
            <a:noFill/>
          </a:ln>
        </p:spPr>
      </p:pic>
      <p:sp>
        <p:nvSpPr>
          <p:cNvPr id="320" name="Google Shape;320;p40"/>
          <p:cNvSpPr txBox="1"/>
          <p:nvPr/>
        </p:nvSpPr>
        <p:spPr>
          <a:xfrm>
            <a:off x="1935056" y="3822185"/>
            <a:ext cx="2397420" cy="30005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Rounded Shape</a:t>
            </a:r>
            <a:endParaRPr sz="1500" dirty="0">
              <a:solidFill>
                <a:schemeClr val="dk1"/>
              </a:solidFill>
              <a:latin typeface="Arial"/>
              <a:ea typeface="Arial"/>
              <a:cs typeface="Arial"/>
              <a:sym typeface="Arial"/>
            </a:endParaRPr>
          </a:p>
        </p:txBody>
      </p:sp>
      <p:sp>
        <p:nvSpPr>
          <p:cNvPr id="321" name="Google Shape;321;p40"/>
          <p:cNvSpPr txBox="1"/>
          <p:nvPr/>
        </p:nvSpPr>
        <p:spPr>
          <a:xfrm>
            <a:off x="5284671" y="2293028"/>
            <a:ext cx="3859329" cy="53088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Polynomial Relationship? </a:t>
            </a:r>
            <a:endParaRPr sz="1100" dirty="0"/>
          </a:p>
          <a:p>
            <a:pPr marL="0" marR="0" lvl="0" indent="0" algn="l" rtl="0">
              <a:spcBef>
                <a:spcPts val="0"/>
              </a:spcBef>
              <a:spcAft>
                <a:spcPts val="0"/>
              </a:spcAft>
              <a:buNone/>
            </a:pPr>
            <a:r>
              <a:rPr lang="en" sz="1500" dirty="0">
                <a:solidFill>
                  <a:schemeClr val="dk1"/>
                </a:solidFill>
              </a:rPr>
              <a:t>	</a:t>
            </a:r>
            <a:r>
              <a:rPr lang="en" sz="1500" dirty="0">
                <a:solidFill>
                  <a:schemeClr val="dk1"/>
                </a:solidFill>
                <a:latin typeface="Arial"/>
                <a:ea typeface="Arial"/>
                <a:cs typeface="Arial"/>
                <a:sym typeface="Arial"/>
              </a:rPr>
              <a:t>- Polynomial Transformation</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450791F-731A-6292-CCC4-5BC1603BAB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p:nvPr/>
        </p:nvSpPr>
        <p:spPr>
          <a:xfrm>
            <a:off x="55741" y="128395"/>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27" name="Google Shape;327;p41"/>
          <p:cNvSpPr/>
          <p:nvPr/>
        </p:nvSpPr>
        <p:spPr>
          <a:xfrm rot="10800000" flipH="1">
            <a:off x="55741" y="86647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8" name="Google Shape;328;p41"/>
          <p:cNvSpPr txBox="1"/>
          <p:nvPr/>
        </p:nvSpPr>
        <p:spPr>
          <a:xfrm>
            <a:off x="582132" y="994736"/>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Correlation Matrix</a:t>
            </a:r>
            <a:endParaRPr sz="1500" b="1">
              <a:solidFill>
                <a:schemeClr val="dk1"/>
              </a:solidFill>
              <a:latin typeface="Arial"/>
              <a:ea typeface="Arial"/>
              <a:cs typeface="Arial"/>
              <a:sym typeface="Arial"/>
            </a:endParaRPr>
          </a:p>
        </p:txBody>
      </p:sp>
      <p:pic>
        <p:nvPicPr>
          <p:cNvPr id="329" name="Google Shape;329;p41" descr="图表, 散点图&#10;&#10;描述已自动生成"/>
          <p:cNvPicPr preferRelativeResize="0"/>
          <p:nvPr/>
        </p:nvPicPr>
        <p:blipFill rotWithShape="1">
          <a:blip r:embed="rId3">
            <a:alphaModFix/>
          </a:blip>
          <a:srcRect/>
          <a:stretch/>
        </p:blipFill>
        <p:spPr>
          <a:xfrm>
            <a:off x="3747977" y="199223"/>
            <a:ext cx="5162107" cy="4628096"/>
          </a:xfrm>
          <a:prstGeom prst="rect">
            <a:avLst/>
          </a:prstGeom>
          <a:noFill/>
          <a:ln>
            <a:noFill/>
          </a:ln>
        </p:spPr>
      </p:pic>
      <p:pic>
        <p:nvPicPr>
          <p:cNvPr id="330" name="Google Shape;330;p41"/>
          <p:cNvPicPr preferRelativeResize="0"/>
          <p:nvPr/>
        </p:nvPicPr>
        <p:blipFill rotWithShape="1">
          <a:blip r:embed="rId4">
            <a:alphaModFix/>
          </a:blip>
          <a:srcRect/>
          <a:stretch/>
        </p:blipFill>
        <p:spPr>
          <a:xfrm>
            <a:off x="697691" y="1302496"/>
            <a:ext cx="2467540" cy="3712609"/>
          </a:xfrm>
          <a:prstGeom prst="rect">
            <a:avLst/>
          </a:prstGeom>
          <a:noFill/>
          <a:ln>
            <a:noFill/>
          </a:ln>
        </p:spPr>
      </p:pic>
      <p:sp>
        <p:nvSpPr>
          <p:cNvPr id="2" name="Slide Number Placeholder 1">
            <a:extLst>
              <a:ext uri="{FF2B5EF4-FFF2-40B4-BE49-F238E27FC236}">
                <a16:creationId xmlns:a16="http://schemas.microsoft.com/office/drawing/2014/main" id="{CA77CC1E-A8E3-5B48-326C-9888974FEE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p:nvPr/>
        </p:nvSpPr>
        <p:spPr>
          <a:xfrm>
            <a:off x="70144" y="128395"/>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36" name="Google Shape;336;p42"/>
          <p:cNvSpPr/>
          <p:nvPr/>
        </p:nvSpPr>
        <p:spPr>
          <a:xfrm rot="10800000" flipH="1">
            <a:off x="70144" y="856430"/>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7" name="Google Shape;337;p42"/>
          <p:cNvSpPr txBox="1"/>
          <p:nvPr/>
        </p:nvSpPr>
        <p:spPr>
          <a:xfrm>
            <a:off x="582132" y="994736"/>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Visualize Correlation Matrix</a:t>
            </a:r>
            <a:endParaRPr sz="1500" b="1">
              <a:solidFill>
                <a:schemeClr val="dk1"/>
              </a:solidFill>
              <a:latin typeface="Arial"/>
              <a:ea typeface="Arial"/>
              <a:cs typeface="Arial"/>
              <a:sym typeface="Arial"/>
            </a:endParaRPr>
          </a:p>
        </p:txBody>
      </p:sp>
      <p:pic>
        <p:nvPicPr>
          <p:cNvPr id="338" name="Google Shape;338;p42"/>
          <p:cNvPicPr preferRelativeResize="0"/>
          <p:nvPr/>
        </p:nvPicPr>
        <p:blipFill rotWithShape="1">
          <a:blip r:embed="rId3">
            <a:alphaModFix/>
          </a:blip>
          <a:srcRect/>
          <a:stretch/>
        </p:blipFill>
        <p:spPr>
          <a:xfrm>
            <a:off x="697691" y="1294818"/>
            <a:ext cx="2474728" cy="3720287"/>
          </a:xfrm>
          <a:prstGeom prst="rect">
            <a:avLst/>
          </a:prstGeom>
          <a:noFill/>
          <a:ln>
            <a:noFill/>
          </a:ln>
        </p:spPr>
      </p:pic>
      <p:sp>
        <p:nvSpPr>
          <p:cNvPr id="339" name="Google Shape;339;p42"/>
          <p:cNvSpPr txBox="1"/>
          <p:nvPr/>
        </p:nvSpPr>
        <p:spPr>
          <a:xfrm>
            <a:off x="3863924" y="1397660"/>
            <a:ext cx="4582384"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Feature Removal</a:t>
            </a:r>
            <a:r>
              <a:rPr lang="en" sz="1500" dirty="0">
                <a:solidFill>
                  <a:schemeClr val="dk1"/>
                </a:solidFill>
                <a:latin typeface="Arial"/>
                <a:ea typeface="Arial"/>
                <a:cs typeface="Arial"/>
                <a:sym typeface="Arial"/>
              </a:rPr>
              <a:t>: Eliminate some of the highly correlated features to reduce multicollinearity and simplify the model.</a:t>
            </a:r>
            <a:endParaRPr sz="1500" dirty="0">
              <a:solidFill>
                <a:schemeClr val="dk1"/>
              </a:solidFill>
              <a:latin typeface="Arial"/>
              <a:ea typeface="Arial"/>
              <a:cs typeface="Arial"/>
              <a:sym typeface="Arial"/>
            </a:endParaRPr>
          </a:p>
        </p:txBody>
      </p:sp>
      <p:sp>
        <p:nvSpPr>
          <p:cNvPr id="340" name="Google Shape;340;p42"/>
          <p:cNvSpPr txBox="1"/>
          <p:nvPr/>
        </p:nvSpPr>
        <p:spPr>
          <a:xfrm>
            <a:off x="3863924" y="2536460"/>
            <a:ext cx="4582384" cy="530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Regularization</a:t>
            </a:r>
            <a:r>
              <a:rPr lang="en" sz="1500" dirty="0">
                <a:solidFill>
                  <a:schemeClr val="dk1"/>
                </a:solidFill>
                <a:latin typeface="Arial"/>
                <a:ea typeface="Arial"/>
                <a:cs typeface="Arial"/>
                <a:sym typeface="Arial"/>
              </a:rPr>
              <a:t>:  to minimize the impact of less important features</a:t>
            </a:r>
            <a:endParaRPr sz="1500" dirty="0">
              <a:solidFill>
                <a:schemeClr val="dk1"/>
              </a:solidFill>
              <a:latin typeface="Arial"/>
              <a:ea typeface="Arial"/>
              <a:cs typeface="Arial"/>
              <a:sym typeface="Arial"/>
            </a:endParaRPr>
          </a:p>
        </p:txBody>
      </p:sp>
      <p:sp>
        <p:nvSpPr>
          <p:cNvPr id="341" name="Google Shape;341;p42"/>
          <p:cNvSpPr txBox="1"/>
          <p:nvPr/>
        </p:nvSpPr>
        <p:spPr>
          <a:xfrm>
            <a:off x="3863924" y="3444428"/>
            <a:ext cx="4582384"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Feature Engineering</a:t>
            </a:r>
            <a:r>
              <a:rPr lang="en" sz="1500" dirty="0">
                <a:solidFill>
                  <a:schemeClr val="dk1"/>
                </a:solidFill>
                <a:latin typeface="Arial"/>
                <a:ea typeface="Arial"/>
                <a:cs typeface="Arial"/>
                <a:sym typeface="Arial"/>
              </a:rPr>
              <a:t>: Create new features that represent combinations or transformations of the highly correlated features to better capture their relationships.</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B35494B-FA38-08C8-3E30-3B70AB4B7F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p:nvPr/>
        </p:nvSpPr>
        <p:spPr>
          <a:xfrm>
            <a:off x="132781" y="14852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47" name="Google Shape;347;p43"/>
          <p:cNvSpPr/>
          <p:nvPr/>
        </p:nvSpPr>
        <p:spPr>
          <a:xfrm rot="10800000" flipH="1">
            <a:off x="37870" y="896574"/>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8" name="Google Shape;348;p43"/>
          <p:cNvSpPr txBox="1"/>
          <p:nvPr/>
        </p:nvSpPr>
        <p:spPr>
          <a:xfrm>
            <a:off x="582132" y="1282941"/>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Clustering - K-means</a:t>
            </a:r>
            <a:endParaRPr sz="1500" b="1" dirty="0">
              <a:solidFill>
                <a:schemeClr val="dk1"/>
              </a:solidFill>
              <a:latin typeface="Arial"/>
              <a:ea typeface="Arial"/>
              <a:cs typeface="Arial"/>
              <a:sym typeface="Arial"/>
            </a:endParaRPr>
          </a:p>
        </p:txBody>
      </p:sp>
      <p:sp>
        <p:nvSpPr>
          <p:cNvPr id="349" name="Google Shape;349;p43"/>
          <p:cNvSpPr txBox="1"/>
          <p:nvPr/>
        </p:nvSpPr>
        <p:spPr>
          <a:xfrm>
            <a:off x="582132" y="2075460"/>
            <a:ext cx="2044110"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Get the best number of K by Elbow Method</a:t>
            </a:r>
            <a:endParaRPr sz="1100" dirty="0"/>
          </a:p>
          <a:p>
            <a:pPr marL="0" marR="0" lvl="0" indent="0" algn="l" rtl="0">
              <a:spcBef>
                <a:spcPts val="0"/>
              </a:spcBef>
              <a:spcAft>
                <a:spcPts val="0"/>
              </a:spcAft>
              <a:buNone/>
            </a:pPr>
            <a:endParaRPr sz="1500" dirty="0">
              <a:solidFill>
                <a:schemeClr val="dk1"/>
              </a:solidFill>
              <a:latin typeface="Arial"/>
              <a:ea typeface="Arial"/>
              <a:cs typeface="Arial"/>
              <a:sym typeface="Arial"/>
            </a:endParaRPr>
          </a:p>
          <a:p>
            <a:pPr marL="0" marR="0" lvl="0" indent="0" algn="l" rtl="0">
              <a:spcBef>
                <a:spcPts val="0"/>
              </a:spcBef>
              <a:spcAft>
                <a:spcPts val="0"/>
              </a:spcAft>
              <a:buNone/>
            </a:pPr>
            <a:r>
              <a:rPr lang="en" sz="1500" dirty="0">
                <a:solidFill>
                  <a:schemeClr val="dk1"/>
                </a:solidFill>
                <a:latin typeface="Arial"/>
                <a:ea typeface="Arial"/>
                <a:cs typeface="Arial"/>
                <a:sym typeface="Arial"/>
              </a:rPr>
              <a:t>K =2</a:t>
            </a:r>
            <a:endParaRPr sz="1500" dirty="0">
              <a:solidFill>
                <a:schemeClr val="dk1"/>
              </a:solidFill>
              <a:latin typeface="Arial"/>
              <a:ea typeface="Arial"/>
              <a:cs typeface="Arial"/>
              <a:sym typeface="Arial"/>
            </a:endParaRPr>
          </a:p>
        </p:txBody>
      </p:sp>
      <p:pic>
        <p:nvPicPr>
          <p:cNvPr id="350" name="Google Shape;350;p43" descr="图表, 折线图&#10;&#10;描述已自动生成"/>
          <p:cNvPicPr preferRelativeResize="0"/>
          <p:nvPr/>
        </p:nvPicPr>
        <p:blipFill rotWithShape="1">
          <a:blip r:embed="rId3">
            <a:alphaModFix/>
          </a:blip>
          <a:srcRect/>
          <a:stretch/>
        </p:blipFill>
        <p:spPr>
          <a:xfrm>
            <a:off x="3318397" y="901012"/>
            <a:ext cx="5243471" cy="3187208"/>
          </a:xfrm>
          <a:prstGeom prst="rect">
            <a:avLst/>
          </a:prstGeom>
          <a:noFill/>
          <a:ln>
            <a:noFill/>
          </a:ln>
        </p:spPr>
      </p:pic>
      <p:sp>
        <p:nvSpPr>
          <p:cNvPr id="2" name="Slide Number Placeholder 1">
            <a:extLst>
              <a:ext uri="{FF2B5EF4-FFF2-40B4-BE49-F238E27FC236}">
                <a16:creationId xmlns:a16="http://schemas.microsoft.com/office/drawing/2014/main" id="{F3A0E7EC-080E-9650-87BB-4BFCDF7916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6"/>
          <p:cNvSpPr txBox="1"/>
          <p:nvPr/>
        </p:nvSpPr>
        <p:spPr>
          <a:xfrm>
            <a:off x="1758989" y="1247839"/>
            <a:ext cx="6056991"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700" b="1" i="0" u="none" strike="noStrike" cap="none">
                <a:solidFill>
                  <a:schemeClr val="dk1"/>
                </a:solidFill>
                <a:latin typeface="Arial"/>
                <a:ea typeface="Arial"/>
                <a:cs typeface="Arial"/>
                <a:sym typeface="Arial"/>
              </a:rPr>
              <a:t>Real-Time Market Data Forecasting</a:t>
            </a:r>
            <a:endParaRPr sz="2700" b="1">
              <a:solidFill>
                <a:schemeClr val="dk1"/>
              </a:solidFill>
              <a:latin typeface="Arial"/>
              <a:ea typeface="Arial"/>
              <a:cs typeface="Arial"/>
              <a:sym typeface="Arial"/>
            </a:endParaRPr>
          </a:p>
        </p:txBody>
      </p:sp>
      <p:sp>
        <p:nvSpPr>
          <p:cNvPr id="136" name="Google Shape;136;p26"/>
          <p:cNvSpPr txBox="1"/>
          <p:nvPr/>
        </p:nvSpPr>
        <p:spPr>
          <a:xfrm>
            <a:off x="3232649" y="2088626"/>
            <a:ext cx="3109672" cy="3477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Final Report for CS 4563</a:t>
            </a:r>
            <a:endParaRPr sz="1800" b="1">
              <a:solidFill>
                <a:schemeClr val="dk1"/>
              </a:solidFill>
              <a:latin typeface="Arial"/>
              <a:ea typeface="Arial"/>
              <a:cs typeface="Arial"/>
              <a:sym typeface="Arial"/>
            </a:endParaRPr>
          </a:p>
        </p:txBody>
      </p:sp>
      <p:sp>
        <p:nvSpPr>
          <p:cNvPr id="137" name="Google Shape;137;p26"/>
          <p:cNvSpPr txBox="1"/>
          <p:nvPr/>
        </p:nvSpPr>
        <p:spPr>
          <a:xfrm>
            <a:off x="3178297" y="3148498"/>
            <a:ext cx="3898862" cy="3477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Mingjian Li, Wes Simpson</a:t>
            </a:r>
            <a:endParaRPr sz="1800" b="1">
              <a:solidFill>
                <a:schemeClr val="dk1"/>
              </a:solidFill>
              <a:latin typeface="Arial"/>
              <a:ea typeface="Arial"/>
              <a:cs typeface="Arial"/>
              <a:sym typeface="Arial"/>
            </a:endParaRPr>
          </a:p>
        </p:txBody>
      </p:sp>
      <p:sp>
        <p:nvSpPr>
          <p:cNvPr id="138" name="Google Shape;138;p26"/>
          <p:cNvSpPr txBox="1"/>
          <p:nvPr/>
        </p:nvSpPr>
        <p:spPr>
          <a:xfrm>
            <a:off x="3232649" y="3693758"/>
            <a:ext cx="3898862" cy="3477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Professor:</a:t>
            </a:r>
            <a:r>
              <a:rPr lang="en" sz="1800">
                <a:solidFill>
                  <a:schemeClr val="dk1"/>
                </a:solidFill>
                <a:latin typeface="Arial"/>
                <a:ea typeface="Arial"/>
                <a:cs typeface="Arial"/>
                <a:sym typeface="Arial"/>
              </a:rPr>
              <a:t> Linda N. Sellie</a:t>
            </a:r>
            <a:endParaRPr sz="1800" b="1">
              <a:solidFill>
                <a:schemeClr val="dk1"/>
              </a:solidFill>
              <a:latin typeface="Arial"/>
              <a:ea typeface="Arial"/>
              <a:cs typeface="Arial"/>
              <a:sym typeface="Arial"/>
            </a:endParaRPr>
          </a:p>
        </p:txBody>
      </p:sp>
      <p:sp>
        <p:nvSpPr>
          <p:cNvPr id="139" name="Google Shape;139;p26"/>
          <p:cNvSpPr txBox="1"/>
          <p:nvPr/>
        </p:nvSpPr>
        <p:spPr>
          <a:xfrm>
            <a:off x="2764186" y="4247528"/>
            <a:ext cx="3898862" cy="34779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NYU Tandon School of Engineering</a:t>
            </a:r>
            <a:endParaRPr sz="1800" b="1">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8BF0BB9-A8ED-0033-25C3-38ECE12EFE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txBox="1"/>
          <p:nvPr/>
        </p:nvSpPr>
        <p:spPr>
          <a:xfrm>
            <a:off x="132781" y="14320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56" name="Google Shape;356;p44"/>
          <p:cNvSpPr/>
          <p:nvPr/>
        </p:nvSpPr>
        <p:spPr>
          <a:xfrm rot="10800000" flipH="1">
            <a:off x="55740" y="950437"/>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7" name="Google Shape;357;p44"/>
          <p:cNvSpPr txBox="1"/>
          <p:nvPr/>
        </p:nvSpPr>
        <p:spPr>
          <a:xfrm>
            <a:off x="352077" y="1058227"/>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Clustering - K-means</a:t>
            </a:r>
            <a:endParaRPr sz="1500" b="1">
              <a:solidFill>
                <a:schemeClr val="dk1"/>
              </a:solidFill>
              <a:latin typeface="Arial"/>
              <a:ea typeface="Arial"/>
              <a:cs typeface="Arial"/>
              <a:sym typeface="Arial"/>
            </a:endParaRPr>
          </a:p>
        </p:txBody>
      </p:sp>
      <p:sp>
        <p:nvSpPr>
          <p:cNvPr id="358" name="Google Shape;358;p44"/>
          <p:cNvSpPr txBox="1"/>
          <p:nvPr/>
        </p:nvSpPr>
        <p:spPr>
          <a:xfrm>
            <a:off x="472139" y="1488129"/>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Cluster distribution  Over date_id</a:t>
            </a:r>
            <a:endParaRPr sz="1500">
              <a:solidFill>
                <a:schemeClr val="dk1"/>
              </a:solidFill>
              <a:latin typeface="Arial"/>
              <a:ea typeface="Arial"/>
              <a:cs typeface="Arial"/>
              <a:sym typeface="Arial"/>
            </a:endParaRPr>
          </a:p>
        </p:txBody>
      </p:sp>
      <p:pic>
        <p:nvPicPr>
          <p:cNvPr id="359" name="Google Shape;359;p44" descr="图表&#10;&#10;描述已自动生成"/>
          <p:cNvPicPr preferRelativeResize="0"/>
          <p:nvPr/>
        </p:nvPicPr>
        <p:blipFill rotWithShape="1">
          <a:blip r:embed="rId3">
            <a:alphaModFix/>
          </a:blip>
          <a:srcRect/>
          <a:stretch/>
        </p:blipFill>
        <p:spPr>
          <a:xfrm>
            <a:off x="3761308" y="1144777"/>
            <a:ext cx="5382692" cy="2896271"/>
          </a:xfrm>
          <a:prstGeom prst="rect">
            <a:avLst/>
          </a:prstGeom>
          <a:noFill/>
          <a:ln>
            <a:noFill/>
          </a:ln>
        </p:spPr>
      </p:pic>
      <p:sp>
        <p:nvSpPr>
          <p:cNvPr id="360" name="Google Shape;360;p44"/>
          <p:cNvSpPr txBox="1"/>
          <p:nvPr/>
        </p:nvSpPr>
        <p:spPr>
          <a:xfrm>
            <a:off x="513705" y="2077912"/>
            <a:ext cx="3165845"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1. Temporal Patterns: Features exhibit distinct patterns during two different time periods.</a:t>
            </a:r>
            <a:endParaRPr sz="1500" dirty="0">
              <a:solidFill>
                <a:schemeClr val="dk1"/>
              </a:solidFill>
              <a:latin typeface="Arial"/>
              <a:ea typeface="Arial"/>
              <a:cs typeface="Arial"/>
              <a:sym typeface="Arial"/>
            </a:endParaRPr>
          </a:p>
        </p:txBody>
      </p:sp>
      <p:sp>
        <p:nvSpPr>
          <p:cNvPr id="361" name="Google Shape;361;p44"/>
          <p:cNvSpPr txBox="1"/>
          <p:nvPr/>
        </p:nvSpPr>
        <p:spPr>
          <a:xfrm>
            <a:off x="533801" y="3129359"/>
            <a:ext cx="3165845" cy="12234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2. Continuous Change Over Time: Since the data are time-series, the observed distribution may reflect a gradual evolution in patterns over time.</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185C59F-11BC-B032-395A-8821F3B359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txBox="1"/>
          <p:nvPr/>
        </p:nvSpPr>
        <p:spPr>
          <a:xfrm>
            <a:off x="115896" y="28181"/>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67" name="Google Shape;367;p45"/>
          <p:cNvSpPr/>
          <p:nvPr/>
        </p:nvSpPr>
        <p:spPr>
          <a:xfrm rot="10800000" flipH="1">
            <a:off x="38856" y="857602"/>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8" name="Google Shape;368;p45"/>
          <p:cNvSpPr txBox="1"/>
          <p:nvPr/>
        </p:nvSpPr>
        <p:spPr>
          <a:xfrm>
            <a:off x="352077" y="1215901"/>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PCA</a:t>
            </a:r>
            <a:endParaRPr sz="1500" b="1" dirty="0">
              <a:solidFill>
                <a:schemeClr val="dk1"/>
              </a:solidFill>
              <a:latin typeface="Arial"/>
              <a:ea typeface="Arial"/>
              <a:cs typeface="Arial"/>
              <a:sym typeface="Arial"/>
            </a:endParaRPr>
          </a:p>
        </p:txBody>
      </p:sp>
      <p:sp>
        <p:nvSpPr>
          <p:cNvPr id="369" name="Google Shape;369;p45"/>
          <p:cNvSpPr txBox="1"/>
          <p:nvPr/>
        </p:nvSpPr>
        <p:spPr>
          <a:xfrm>
            <a:off x="582132" y="1756052"/>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2 Components</a:t>
            </a:r>
            <a:endParaRPr sz="1500" dirty="0">
              <a:solidFill>
                <a:schemeClr val="dk1"/>
              </a:solidFill>
              <a:latin typeface="Arial"/>
              <a:ea typeface="Arial"/>
              <a:cs typeface="Arial"/>
              <a:sym typeface="Arial"/>
            </a:endParaRPr>
          </a:p>
        </p:txBody>
      </p:sp>
      <p:pic>
        <p:nvPicPr>
          <p:cNvPr id="370" name="Google Shape;370;p45" descr="图表, 散点图&#10;&#10;描述已自动生成"/>
          <p:cNvPicPr preferRelativeResize="0"/>
          <p:nvPr/>
        </p:nvPicPr>
        <p:blipFill rotWithShape="1">
          <a:blip r:embed="rId3">
            <a:alphaModFix/>
          </a:blip>
          <a:srcRect/>
          <a:stretch/>
        </p:blipFill>
        <p:spPr>
          <a:xfrm>
            <a:off x="3749472" y="709337"/>
            <a:ext cx="4812396" cy="3439427"/>
          </a:xfrm>
          <a:prstGeom prst="rect">
            <a:avLst/>
          </a:prstGeom>
          <a:noFill/>
          <a:ln>
            <a:noFill/>
          </a:ln>
        </p:spPr>
      </p:pic>
      <p:sp>
        <p:nvSpPr>
          <p:cNvPr id="371" name="Google Shape;371;p45"/>
          <p:cNvSpPr txBox="1"/>
          <p:nvPr/>
        </p:nvSpPr>
        <p:spPr>
          <a:xfrm>
            <a:off x="582131" y="2537733"/>
            <a:ext cx="3165845"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PC1 explains 11.01% </a:t>
            </a:r>
            <a:endParaRPr sz="1100" dirty="0"/>
          </a:p>
          <a:p>
            <a:pPr marL="0" marR="0" lvl="0" indent="0" algn="l" rtl="0">
              <a:spcBef>
                <a:spcPts val="0"/>
              </a:spcBef>
              <a:spcAft>
                <a:spcPts val="0"/>
              </a:spcAft>
              <a:buNone/>
            </a:pPr>
            <a:r>
              <a:rPr lang="en" sz="1500" dirty="0">
                <a:solidFill>
                  <a:schemeClr val="dk1"/>
                </a:solidFill>
                <a:latin typeface="Arial"/>
                <a:ea typeface="Arial"/>
                <a:cs typeface="Arial"/>
                <a:sym typeface="Arial"/>
              </a:rPr>
              <a:t>PC2 explains 8.98% of the variance, respectively.</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E7ED12C2-F3E0-EE99-5323-83D92934C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p:nvPr/>
        </p:nvSpPr>
        <p:spPr>
          <a:xfrm>
            <a:off x="55741" y="63703"/>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77" name="Google Shape;377;p46"/>
          <p:cNvSpPr/>
          <p:nvPr/>
        </p:nvSpPr>
        <p:spPr>
          <a:xfrm rot="10800000" flipH="1">
            <a:off x="55741" y="884476"/>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8" name="Google Shape;378;p46"/>
          <p:cNvSpPr txBox="1"/>
          <p:nvPr/>
        </p:nvSpPr>
        <p:spPr>
          <a:xfrm>
            <a:off x="275037" y="1151435"/>
            <a:ext cx="3165845"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PCA</a:t>
            </a:r>
            <a:endParaRPr sz="1500" b="1" dirty="0">
              <a:solidFill>
                <a:schemeClr val="dk1"/>
              </a:solidFill>
              <a:latin typeface="Arial"/>
              <a:ea typeface="Arial"/>
              <a:cs typeface="Arial"/>
              <a:sym typeface="Arial"/>
            </a:endParaRPr>
          </a:p>
        </p:txBody>
      </p:sp>
      <p:sp>
        <p:nvSpPr>
          <p:cNvPr id="379" name="Google Shape;379;p46"/>
          <p:cNvSpPr txBox="1"/>
          <p:nvPr/>
        </p:nvSpPr>
        <p:spPr>
          <a:xfrm>
            <a:off x="680799" y="2465282"/>
            <a:ext cx="3165845" cy="122341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500" dirty="0">
              <a:solidFill>
                <a:schemeClr val="dk1"/>
              </a:solidFill>
              <a:latin typeface="Arial"/>
              <a:ea typeface="Arial"/>
              <a:cs typeface="Arial"/>
              <a:sym typeface="Arial"/>
            </a:endParaRPr>
          </a:p>
          <a:p>
            <a:pPr marL="0" marR="0" lvl="0" indent="0" algn="l" rtl="0">
              <a:spcBef>
                <a:spcPts val="0"/>
              </a:spcBef>
              <a:spcAft>
                <a:spcPts val="0"/>
              </a:spcAft>
              <a:buNone/>
            </a:pPr>
            <a:r>
              <a:rPr lang="en" sz="1500" dirty="0">
                <a:solidFill>
                  <a:schemeClr val="dk1"/>
                </a:solidFill>
                <a:latin typeface="Arial"/>
                <a:ea typeface="Arial"/>
                <a:cs typeface="Arial"/>
                <a:sym typeface="Arial"/>
              </a:rPr>
              <a:t>PC1 explains 11.01% </a:t>
            </a:r>
            <a:endParaRPr sz="1100" dirty="0"/>
          </a:p>
          <a:p>
            <a:pPr marL="0" marR="0" lvl="0" indent="0" algn="l" rtl="0">
              <a:spcBef>
                <a:spcPts val="0"/>
              </a:spcBef>
              <a:spcAft>
                <a:spcPts val="0"/>
              </a:spcAft>
              <a:buNone/>
            </a:pPr>
            <a:r>
              <a:rPr lang="en" sz="1500" dirty="0">
                <a:solidFill>
                  <a:schemeClr val="dk1"/>
                </a:solidFill>
                <a:latin typeface="Arial"/>
                <a:ea typeface="Arial"/>
                <a:cs typeface="Arial"/>
                <a:sym typeface="Arial"/>
              </a:rPr>
              <a:t>PC2 explains 8.98%</a:t>
            </a:r>
            <a:endParaRPr sz="1100" dirty="0"/>
          </a:p>
          <a:p>
            <a:pPr marL="0" marR="0" lvl="0" indent="0" algn="l" rtl="0">
              <a:spcBef>
                <a:spcPts val="0"/>
              </a:spcBef>
              <a:spcAft>
                <a:spcPts val="0"/>
              </a:spcAft>
              <a:buNone/>
            </a:pPr>
            <a:r>
              <a:rPr lang="en" sz="1500" dirty="0">
                <a:solidFill>
                  <a:schemeClr val="dk1"/>
                </a:solidFill>
                <a:latin typeface="Arial"/>
                <a:ea typeface="Arial"/>
                <a:cs typeface="Arial"/>
                <a:sym typeface="Arial"/>
              </a:rPr>
              <a:t>PC3 explain  7.93% of the variance, respectively.</a:t>
            </a:r>
            <a:endParaRPr sz="1500" dirty="0">
              <a:solidFill>
                <a:schemeClr val="dk1"/>
              </a:solidFill>
              <a:latin typeface="Arial"/>
              <a:ea typeface="Arial"/>
              <a:cs typeface="Arial"/>
              <a:sym typeface="Arial"/>
            </a:endParaRPr>
          </a:p>
        </p:txBody>
      </p:sp>
      <p:pic>
        <p:nvPicPr>
          <p:cNvPr id="380" name="Google Shape;380;p46" descr="图表, 散点图&#10;&#10;描述已自动生成"/>
          <p:cNvPicPr preferRelativeResize="0"/>
          <p:nvPr/>
        </p:nvPicPr>
        <p:blipFill rotWithShape="1">
          <a:blip r:embed="rId3">
            <a:alphaModFix/>
          </a:blip>
          <a:srcRect/>
          <a:stretch/>
        </p:blipFill>
        <p:spPr>
          <a:xfrm>
            <a:off x="4499794" y="551564"/>
            <a:ext cx="3862923" cy="4040372"/>
          </a:xfrm>
          <a:prstGeom prst="rect">
            <a:avLst/>
          </a:prstGeom>
          <a:noFill/>
          <a:ln>
            <a:noFill/>
          </a:ln>
        </p:spPr>
      </p:pic>
      <p:sp>
        <p:nvSpPr>
          <p:cNvPr id="381" name="Google Shape;381;p46"/>
          <p:cNvSpPr txBox="1"/>
          <p:nvPr/>
        </p:nvSpPr>
        <p:spPr>
          <a:xfrm>
            <a:off x="542379" y="1808930"/>
            <a:ext cx="3165845"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chemeClr val="dk1"/>
                </a:solidFill>
                <a:latin typeface="Arial"/>
                <a:ea typeface="Arial"/>
                <a:cs typeface="Arial"/>
                <a:sym typeface="Arial"/>
              </a:rPr>
              <a:t>3 Components</a:t>
            </a: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42532CE-DAC3-A001-6F95-D29A9F584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7"/>
          <p:cNvSpPr txBox="1"/>
          <p:nvPr/>
        </p:nvSpPr>
        <p:spPr>
          <a:xfrm>
            <a:off x="77044" y="76611"/>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387" name="Google Shape;387;p47"/>
          <p:cNvSpPr/>
          <p:nvPr/>
        </p:nvSpPr>
        <p:spPr>
          <a:xfrm rot="10800000" flipH="1">
            <a:off x="0" y="9121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 name="Google Shape;388;p47"/>
          <p:cNvSpPr txBox="1"/>
          <p:nvPr/>
        </p:nvSpPr>
        <p:spPr>
          <a:xfrm>
            <a:off x="582133" y="994737"/>
            <a:ext cx="2211310"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dirty="0">
                <a:solidFill>
                  <a:schemeClr val="dk1"/>
                </a:solidFill>
                <a:latin typeface="Arial"/>
                <a:ea typeface="Arial"/>
                <a:cs typeface="Arial"/>
                <a:sym typeface="Arial"/>
              </a:rPr>
              <a:t>PCA</a:t>
            </a:r>
            <a:endParaRPr sz="1500" b="1" dirty="0">
              <a:solidFill>
                <a:schemeClr val="dk1"/>
              </a:solidFill>
              <a:latin typeface="Arial"/>
              <a:ea typeface="Arial"/>
              <a:cs typeface="Arial"/>
              <a:sym typeface="Arial"/>
            </a:endParaRPr>
          </a:p>
        </p:txBody>
      </p:sp>
      <p:pic>
        <p:nvPicPr>
          <p:cNvPr id="389" name="Google Shape;389;p47" descr="图表, 散点图&#10;&#10;描述已自动生成"/>
          <p:cNvPicPr preferRelativeResize="0"/>
          <p:nvPr/>
        </p:nvPicPr>
        <p:blipFill rotWithShape="1">
          <a:blip r:embed="rId3">
            <a:alphaModFix/>
          </a:blip>
          <a:srcRect/>
          <a:stretch/>
        </p:blipFill>
        <p:spPr>
          <a:xfrm>
            <a:off x="465915" y="1389393"/>
            <a:ext cx="1699139" cy="1214377"/>
          </a:xfrm>
          <a:prstGeom prst="rect">
            <a:avLst/>
          </a:prstGeom>
          <a:noFill/>
          <a:ln>
            <a:noFill/>
          </a:ln>
        </p:spPr>
      </p:pic>
      <p:sp>
        <p:nvSpPr>
          <p:cNvPr id="390" name="Google Shape;390;p47"/>
          <p:cNvSpPr txBox="1"/>
          <p:nvPr/>
        </p:nvSpPr>
        <p:spPr>
          <a:xfrm>
            <a:off x="3571528" y="1257174"/>
            <a:ext cx="3897844"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Elongated, slightly circular distribution</a:t>
            </a:r>
            <a:endParaRPr sz="1500">
              <a:solidFill>
                <a:schemeClr val="dk1"/>
              </a:solidFill>
              <a:latin typeface="Arial"/>
              <a:ea typeface="Arial"/>
              <a:cs typeface="Arial"/>
              <a:sym typeface="Arial"/>
            </a:endParaRPr>
          </a:p>
        </p:txBody>
      </p:sp>
      <p:sp>
        <p:nvSpPr>
          <p:cNvPr id="391" name="Google Shape;391;p47"/>
          <p:cNvSpPr txBox="1"/>
          <p:nvPr/>
        </p:nvSpPr>
        <p:spPr>
          <a:xfrm>
            <a:off x="3241919" y="808225"/>
            <a:ext cx="2430551" cy="30587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Observations:</a:t>
            </a:r>
            <a:endParaRPr sz="1500">
              <a:solidFill>
                <a:schemeClr val="dk1"/>
              </a:solidFill>
              <a:latin typeface="Arial"/>
              <a:ea typeface="Arial"/>
              <a:cs typeface="Arial"/>
              <a:sym typeface="Arial"/>
            </a:endParaRPr>
          </a:p>
        </p:txBody>
      </p:sp>
      <p:sp>
        <p:nvSpPr>
          <p:cNvPr id="392" name="Google Shape;392;p47"/>
          <p:cNvSpPr txBox="1"/>
          <p:nvPr/>
        </p:nvSpPr>
        <p:spPr>
          <a:xfrm>
            <a:off x="3571528" y="1836648"/>
            <a:ext cx="4381625"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This pattern suggests a possible linear relationship between PC1 and PC2 for a significant portion of the data, as the points tend to align along a line or curve.</a:t>
            </a:r>
            <a:endParaRPr sz="1500">
              <a:solidFill>
                <a:schemeClr val="dk1"/>
              </a:solidFill>
              <a:latin typeface="Arial"/>
              <a:ea typeface="Arial"/>
              <a:cs typeface="Arial"/>
              <a:sym typeface="Arial"/>
            </a:endParaRPr>
          </a:p>
        </p:txBody>
      </p:sp>
      <p:sp>
        <p:nvSpPr>
          <p:cNvPr id="393" name="Google Shape;393;p47"/>
          <p:cNvSpPr txBox="1"/>
          <p:nvPr/>
        </p:nvSpPr>
        <p:spPr>
          <a:xfrm>
            <a:off x="3571528" y="3151371"/>
            <a:ext cx="4381625" cy="14542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 PC1 captures the largest share of variability, with data points showing the greatest spread along this axis.No clear clustering is evident in the PCA scatter plots, indicating that the dataset does not contain strongly distinct or separable groups based on these two or three components.</a:t>
            </a:r>
            <a:endParaRPr sz="1500">
              <a:solidFill>
                <a:schemeClr val="dk1"/>
              </a:solidFill>
              <a:latin typeface="Arial"/>
              <a:ea typeface="Arial"/>
              <a:cs typeface="Arial"/>
              <a:sym typeface="Arial"/>
            </a:endParaRPr>
          </a:p>
        </p:txBody>
      </p:sp>
      <p:pic>
        <p:nvPicPr>
          <p:cNvPr id="394" name="Google Shape;394;p47" descr="图表, 散点图&#10;&#10;描述已自动生成"/>
          <p:cNvPicPr preferRelativeResize="0"/>
          <p:nvPr/>
        </p:nvPicPr>
        <p:blipFill rotWithShape="1">
          <a:blip r:embed="rId4">
            <a:alphaModFix/>
          </a:blip>
          <a:srcRect l="2477" t="14521" r="-608" b="-3551"/>
          <a:stretch/>
        </p:blipFill>
        <p:spPr>
          <a:xfrm>
            <a:off x="329609" y="2829227"/>
            <a:ext cx="2286000" cy="2169299"/>
          </a:xfrm>
          <a:prstGeom prst="rect">
            <a:avLst/>
          </a:prstGeom>
          <a:noFill/>
          <a:ln>
            <a:noFill/>
          </a:ln>
        </p:spPr>
      </p:pic>
      <p:sp>
        <p:nvSpPr>
          <p:cNvPr id="2" name="Slide Number Placeholder 1">
            <a:extLst>
              <a:ext uri="{FF2B5EF4-FFF2-40B4-BE49-F238E27FC236}">
                <a16:creationId xmlns:a16="http://schemas.microsoft.com/office/drawing/2014/main" id="{CC78176E-32AB-DDB4-C9E2-DCDD3E834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p:nvPr/>
        </p:nvSpPr>
        <p:spPr>
          <a:xfrm>
            <a:off x="58480" y="230557"/>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Linear Regression</a:t>
            </a:r>
            <a:endParaRPr sz="2100" b="1" dirty="0">
              <a:solidFill>
                <a:schemeClr val="dk1"/>
              </a:solidFill>
              <a:latin typeface="Arial"/>
              <a:ea typeface="Arial"/>
              <a:cs typeface="Arial"/>
              <a:sym typeface="Arial"/>
            </a:endParaRPr>
          </a:p>
        </p:txBody>
      </p:sp>
      <p:sp>
        <p:nvSpPr>
          <p:cNvPr id="400" name="Google Shape;400;p48"/>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 name="Google Shape;401;p48"/>
          <p:cNvSpPr txBox="1"/>
          <p:nvPr/>
        </p:nvSpPr>
        <p:spPr>
          <a:xfrm>
            <a:off x="2446817" y="2220542"/>
            <a:ext cx="4898952"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a:solidFill>
                  <a:schemeClr val="dk1"/>
                </a:solidFill>
                <a:latin typeface="Arial"/>
                <a:ea typeface="Arial"/>
                <a:cs typeface="Arial"/>
                <a:sym typeface="Arial"/>
              </a:rPr>
              <a:t>Model I – Linear Regression</a:t>
            </a:r>
            <a:endParaRPr sz="2400" b="1">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A9EA067-DC18-C41C-83B8-06A765D358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9"/>
          <p:cNvSpPr txBox="1"/>
          <p:nvPr/>
        </p:nvSpPr>
        <p:spPr>
          <a:xfrm>
            <a:off x="142886" y="260969"/>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Linear Regression</a:t>
            </a:r>
            <a:endParaRPr sz="2100" b="1" dirty="0">
              <a:solidFill>
                <a:schemeClr val="dk1"/>
              </a:solidFill>
              <a:latin typeface="Arial"/>
              <a:ea typeface="Arial"/>
              <a:cs typeface="Arial"/>
              <a:sym typeface="Arial"/>
            </a:endParaRPr>
          </a:p>
        </p:txBody>
      </p:sp>
      <p:sp>
        <p:nvSpPr>
          <p:cNvPr id="407" name="Google Shape;407;p49"/>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8" name="Google Shape;408;p49"/>
          <p:cNvSpPr txBox="1"/>
          <p:nvPr/>
        </p:nvSpPr>
        <p:spPr>
          <a:xfrm>
            <a:off x="570169" y="1240661"/>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Preparation</a:t>
            </a:r>
            <a:endParaRPr sz="1800" b="1">
              <a:solidFill>
                <a:schemeClr val="dk1"/>
              </a:solidFill>
              <a:latin typeface="Arial"/>
              <a:ea typeface="Arial"/>
              <a:cs typeface="Arial"/>
              <a:sym typeface="Arial"/>
            </a:endParaRPr>
          </a:p>
        </p:txBody>
      </p:sp>
      <p:sp>
        <p:nvSpPr>
          <p:cNvPr id="409" name="Google Shape;409;p49"/>
          <p:cNvSpPr txBox="1"/>
          <p:nvPr/>
        </p:nvSpPr>
        <p:spPr>
          <a:xfrm>
            <a:off x="1600863" y="1904921"/>
            <a:ext cx="5740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Data: We have preprocessed out data in Section 2. We only split the processed data into training set(80%) and validation set(20%) here.</a:t>
            </a:r>
            <a:endParaRPr sz="1400">
              <a:solidFill>
                <a:schemeClr val="dk1"/>
              </a:solidFill>
              <a:latin typeface="Arial"/>
              <a:ea typeface="Arial"/>
              <a:cs typeface="Arial"/>
              <a:sym typeface="Arial"/>
            </a:endParaRPr>
          </a:p>
        </p:txBody>
      </p:sp>
      <p:sp>
        <p:nvSpPr>
          <p:cNvPr id="410" name="Google Shape;410;p49"/>
          <p:cNvSpPr txBox="1"/>
          <p:nvPr/>
        </p:nvSpPr>
        <p:spPr>
          <a:xfrm>
            <a:off x="1654026" y="2872484"/>
            <a:ext cx="5740919"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Metric: R Square</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12F364D-5E0A-6A46-5E97-91DA918A4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p:nvPr/>
        </p:nvSpPr>
        <p:spPr>
          <a:xfrm>
            <a:off x="58480" y="240206"/>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Linear Regression</a:t>
            </a:r>
            <a:endParaRPr sz="2100" b="1" dirty="0">
              <a:solidFill>
                <a:schemeClr val="dk1"/>
              </a:solidFill>
              <a:latin typeface="Arial"/>
              <a:ea typeface="Arial"/>
              <a:cs typeface="Arial"/>
              <a:sym typeface="Arial"/>
            </a:endParaRPr>
          </a:p>
        </p:txBody>
      </p:sp>
      <p:sp>
        <p:nvSpPr>
          <p:cNvPr id="416" name="Google Shape;416;p50"/>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7" name="Google Shape;417;p50"/>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With Polynomial Transformation</a:t>
            </a:r>
            <a:endParaRPr sz="1800" b="1">
              <a:solidFill>
                <a:schemeClr val="dk1"/>
              </a:solidFill>
              <a:latin typeface="Arial"/>
              <a:ea typeface="Arial"/>
              <a:cs typeface="Arial"/>
              <a:sym typeface="Arial"/>
            </a:endParaRPr>
          </a:p>
        </p:txBody>
      </p:sp>
      <p:sp>
        <p:nvSpPr>
          <p:cNvPr id="418" name="Google Shape;418;p50"/>
          <p:cNvSpPr txBox="1"/>
          <p:nvPr/>
        </p:nvSpPr>
        <p:spPr>
          <a:xfrm>
            <a:off x="1324417" y="1904920"/>
            <a:ext cx="5948253"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Motivation: Observing the scatter plot between some features and the target, which exhibits a </a:t>
            </a:r>
            <a:r>
              <a:rPr lang="en" sz="1800" b="1">
                <a:solidFill>
                  <a:schemeClr val="dk1"/>
                </a:solidFill>
                <a:latin typeface="Arial"/>
                <a:ea typeface="Arial"/>
                <a:cs typeface="Arial"/>
                <a:sym typeface="Arial"/>
              </a:rPr>
              <a:t>rounded shape</a:t>
            </a:r>
            <a:r>
              <a:rPr lang="en" sz="1400">
                <a:solidFill>
                  <a:schemeClr val="dk1"/>
                </a:solidFill>
                <a:latin typeface="Arial"/>
                <a:ea typeface="Arial"/>
                <a:cs typeface="Arial"/>
                <a:sym typeface="Arial"/>
              </a:rPr>
              <a:t>, we assumed that a polynomial transformation with a degree of 2 might capture some valuable information.</a:t>
            </a:r>
            <a:endParaRPr sz="1400">
              <a:solidFill>
                <a:schemeClr val="dk1"/>
              </a:solidFill>
              <a:latin typeface="Arial"/>
              <a:ea typeface="Arial"/>
              <a:cs typeface="Arial"/>
              <a:sym typeface="Arial"/>
            </a:endParaRPr>
          </a:p>
        </p:txBody>
      </p:sp>
      <p:sp>
        <p:nvSpPr>
          <p:cNvPr id="419" name="Google Shape;419;p50"/>
          <p:cNvSpPr txBox="1"/>
          <p:nvPr/>
        </p:nvSpPr>
        <p:spPr>
          <a:xfrm>
            <a:off x="1324417" y="3156641"/>
            <a:ext cx="594825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Result: a negative R-squared value of -0.00413879  ☹</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FB1014C-C215-A8E7-959D-4F49CF4672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25" name="Google Shape;425;p51"/>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6" name="Google Shape;426;p51"/>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With Polynomial Transformation</a:t>
            </a:r>
            <a:endParaRPr sz="1800" b="1">
              <a:solidFill>
                <a:schemeClr val="dk1"/>
              </a:solidFill>
              <a:latin typeface="Arial"/>
              <a:ea typeface="Arial"/>
              <a:cs typeface="Arial"/>
              <a:sym typeface="Arial"/>
            </a:endParaRPr>
          </a:p>
        </p:txBody>
      </p:sp>
      <p:sp>
        <p:nvSpPr>
          <p:cNvPr id="427" name="Google Shape;427;p51"/>
          <p:cNvSpPr txBox="1"/>
          <p:nvPr/>
        </p:nvSpPr>
        <p:spPr>
          <a:xfrm>
            <a:off x="1339739" y="2067999"/>
            <a:ext cx="594825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Result: a negative R-squared value of -0.00413879  ☹</a:t>
            </a:r>
            <a:endParaRPr sz="1400">
              <a:solidFill>
                <a:schemeClr val="dk1"/>
              </a:solidFill>
              <a:latin typeface="Arial"/>
              <a:ea typeface="Arial"/>
              <a:cs typeface="Arial"/>
              <a:sym typeface="Arial"/>
            </a:endParaRPr>
          </a:p>
        </p:txBody>
      </p:sp>
      <p:sp>
        <p:nvSpPr>
          <p:cNvPr id="428" name="Google Shape;428;p51"/>
          <p:cNvSpPr txBox="1"/>
          <p:nvPr/>
        </p:nvSpPr>
        <p:spPr>
          <a:xfrm>
            <a:off x="1339739" y="2652330"/>
            <a:ext cx="59484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Indicates that ou</a:t>
            </a:r>
            <a:r>
              <a:rPr lang="en">
                <a:solidFill>
                  <a:schemeClr val="dk1"/>
                </a:solidFill>
              </a:rPr>
              <a:t>r</a:t>
            </a:r>
            <a:r>
              <a:rPr lang="en" sz="1400">
                <a:solidFill>
                  <a:schemeClr val="dk1"/>
                </a:solidFill>
                <a:latin typeface="Arial"/>
                <a:ea typeface="Arial"/>
                <a:cs typeface="Arial"/>
                <a:sym typeface="Arial"/>
              </a:rPr>
              <a:t> model's performance is slightly worse than simply predicting the mean of the target variable for all observations. The model does not fit the data well. It is not capturing the variance in the target variable effectively.</a:t>
            </a:r>
            <a:endParaRPr sz="1400">
              <a:solidFill>
                <a:schemeClr val="dk1"/>
              </a:solidFill>
              <a:latin typeface="Arial"/>
              <a:ea typeface="Arial"/>
              <a:cs typeface="Arial"/>
              <a:sym typeface="Arial"/>
            </a:endParaRPr>
          </a:p>
        </p:txBody>
      </p:sp>
      <p:sp>
        <p:nvSpPr>
          <p:cNvPr id="429" name="Google Shape;429;p51"/>
          <p:cNvSpPr txBox="1"/>
          <p:nvPr/>
        </p:nvSpPr>
        <p:spPr>
          <a:xfrm>
            <a:off x="1339739" y="3768748"/>
            <a:ext cx="594825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Due to its excessive computational demands and extremely poor results, we discontinued this method in favor of exploring alternative approaches.</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621A89E-42BF-AF75-DD3D-39B3F806E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2"/>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35" name="Google Shape;435;p52"/>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6" name="Google Shape;436;p52"/>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RBF Kernel + Ridge Regularization</a:t>
            </a:r>
            <a:endParaRPr sz="1800" b="1">
              <a:solidFill>
                <a:schemeClr val="dk1"/>
              </a:solidFill>
              <a:latin typeface="Arial"/>
              <a:ea typeface="Arial"/>
              <a:cs typeface="Arial"/>
              <a:sym typeface="Arial"/>
            </a:endParaRPr>
          </a:p>
        </p:txBody>
      </p:sp>
      <p:sp>
        <p:nvSpPr>
          <p:cNvPr id="437" name="Google Shape;437;p52"/>
          <p:cNvSpPr txBox="1"/>
          <p:nvPr/>
        </p:nvSpPr>
        <p:spPr>
          <a:xfrm>
            <a:off x="1435431" y="2206499"/>
            <a:ext cx="594825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Motivation: high dimensionality and complexity of our data. RBF Kernel is a suitable method for learning complex patterns and relationships</a:t>
            </a:r>
            <a:endParaRPr sz="1400">
              <a:solidFill>
                <a:schemeClr val="dk1"/>
              </a:solidFill>
              <a:latin typeface="Arial"/>
              <a:ea typeface="Arial"/>
              <a:cs typeface="Arial"/>
              <a:sym typeface="Arial"/>
            </a:endParaRPr>
          </a:p>
        </p:txBody>
      </p:sp>
      <p:sp>
        <p:nvSpPr>
          <p:cNvPr id="438" name="Google Shape;438;p52"/>
          <p:cNvSpPr txBox="1"/>
          <p:nvPr/>
        </p:nvSpPr>
        <p:spPr>
          <a:xfrm>
            <a:off x="1509788" y="3264669"/>
            <a:ext cx="594825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Ridge Regression to avoid overfitting</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859D2D5-C4BA-C15F-144B-21F9557F4F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3"/>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44" name="Google Shape;444;p53"/>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5" name="Google Shape;445;p53"/>
          <p:cNvSpPr txBox="1"/>
          <p:nvPr/>
        </p:nvSpPr>
        <p:spPr>
          <a:xfrm>
            <a:off x="721090" y="1113704"/>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RBF Kernel + Ridge Regularization</a:t>
            </a:r>
            <a:endParaRPr sz="1800" b="1">
              <a:solidFill>
                <a:schemeClr val="dk1"/>
              </a:solidFill>
              <a:latin typeface="Arial"/>
              <a:ea typeface="Arial"/>
              <a:cs typeface="Arial"/>
              <a:sym typeface="Arial"/>
            </a:endParaRPr>
          </a:p>
        </p:txBody>
      </p:sp>
      <p:pic>
        <p:nvPicPr>
          <p:cNvPr id="446" name="Google Shape;446;p53"/>
          <p:cNvPicPr preferRelativeResize="0"/>
          <p:nvPr/>
        </p:nvPicPr>
        <p:blipFill rotWithShape="1">
          <a:blip r:embed="rId3">
            <a:alphaModFix/>
          </a:blip>
          <a:srcRect/>
          <a:stretch/>
        </p:blipFill>
        <p:spPr>
          <a:xfrm>
            <a:off x="680519" y="1860249"/>
            <a:ext cx="3024927" cy="2258959"/>
          </a:xfrm>
          <a:prstGeom prst="rect">
            <a:avLst/>
          </a:prstGeom>
          <a:noFill/>
          <a:ln>
            <a:noFill/>
          </a:ln>
        </p:spPr>
      </p:pic>
      <p:pic>
        <p:nvPicPr>
          <p:cNvPr id="447" name="Google Shape;447;p53" descr="图表, 折线图&#10;&#10;描述已自动生成"/>
          <p:cNvPicPr preferRelativeResize="0"/>
          <p:nvPr/>
        </p:nvPicPr>
        <p:blipFill rotWithShape="1">
          <a:blip r:embed="rId4">
            <a:alphaModFix/>
          </a:blip>
          <a:srcRect/>
          <a:stretch/>
        </p:blipFill>
        <p:spPr>
          <a:xfrm>
            <a:off x="3971260" y="1612530"/>
            <a:ext cx="4849753" cy="2967048"/>
          </a:xfrm>
          <a:prstGeom prst="rect">
            <a:avLst/>
          </a:prstGeom>
          <a:noFill/>
          <a:ln>
            <a:noFill/>
          </a:ln>
        </p:spPr>
      </p:pic>
      <p:sp>
        <p:nvSpPr>
          <p:cNvPr id="2" name="Slide Number Placeholder 1">
            <a:extLst>
              <a:ext uri="{FF2B5EF4-FFF2-40B4-BE49-F238E27FC236}">
                <a16:creationId xmlns:a16="http://schemas.microsoft.com/office/drawing/2014/main" id="{BFDF79FE-1167-631D-38DC-86B28DA66E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Introduction</a:t>
            </a:r>
            <a:endParaRPr sz="2100" b="1">
              <a:solidFill>
                <a:schemeClr val="dk1"/>
              </a:solidFill>
              <a:latin typeface="Arial"/>
              <a:ea typeface="Arial"/>
              <a:cs typeface="Arial"/>
              <a:sym typeface="Arial"/>
            </a:endParaRPr>
          </a:p>
        </p:txBody>
      </p:sp>
      <p:sp>
        <p:nvSpPr>
          <p:cNvPr id="145" name="Google Shape;145;p27"/>
          <p:cNvSpPr txBox="1"/>
          <p:nvPr/>
        </p:nvSpPr>
        <p:spPr>
          <a:xfrm>
            <a:off x="132837" y="1043285"/>
            <a:ext cx="273564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Dataset Overview</a:t>
            </a:r>
            <a:endParaRPr sz="1800" b="1">
              <a:solidFill>
                <a:schemeClr val="dk1"/>
              </a:solidFill>
              <a:latin typeface="Arial"/>
              <a:ea typeface="Arial"/>
              <a:cs typeface="Arial"/>
              <a:sym typeface="Arial"/>
            </a:endParaRPr>
          </a:p>
        </p:txBody>
      </p:sp>
      <p:sp>
        <p:nvSpPr>
          <p:cNvPr id="146" name="Google Shape;146;p27"/>
          <p:cNvSpPr txBox="1"/>
          <p:nvPr/>
        </p:nvSpPr>
        <p:spPr>
          <a:xfrm>
            <a:off x="903337" y="1610918"/>
            <a:ext cx="6185910" cy="346249"/>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 sz="1800" b="1" dirty="0">
                <a:solidFill>
                  <a:schemeClr val="dk1"/>
                </a:solidFill>
                <a:latin typeface="Arial"/>
                <a:ea typeface="Arial"/>
                <a:cs typeface="Arial"/>
                <a:sym typeface="Arial"/>
              </a:rPr>
              <a:t>Time Series Data with 79 features and 9 responders</a:t>
            </a:r>
            <a:endParaRPr sz="1800" b="1" dirty="0">
              <a:solidFill>
                <a:schemeClr val="dk1"/>
              </a:solidFill>
              <a:latin typeface="Arial"/>
              <a:ea typeface="Arial"/>
              <a:cs typeface="Arial"/>
              <a:sym typeface="Arial"/>
            </a:endParaRPr>
          </a:p>
        </p:txBody>
      </p:sp>
      <p:sp>
        <p:nvSpPr>
          <p:cNvPr id="147" name="Google Shape;147;p27"/>
          <p:cNvSpPr txBox="1"/>
          <p:nvPr/>
        </p:nvSpPr>
        <p:spPr>
          <a:xfrm>
            <a:off x="903337" y="2231644"/>
            <a:ext cx="5433260" cy="346249"/>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 sz="1800" b="1" dirty="0">
                <a:solidFill>
                  <a:srgbClr val="3C4043"/>
                </a:solidFill>
                <a:latin typeface="Inter"/>
                <a:ea typeface="Inter"/>
                <a:cs typeface="Inter"/>
                <a:sym typeface="Inter"/>
              </a:rPr>
              <a:t>C</a:t>
            </a:r>
            <a:r>
              <a:rPr lang="en" sz="1800" b="1" i="0" dirty="0">
                <a:solidFill>
                  <a:srgbClr val="3C4043"/>
                </a:solidFill>
                <a:latin typeface="Inter"/>
                <a:ea typeface="Inter"/>
                <a:cs typeface="Inter"/>
                <a:sym typeface="Inter"/>
              </a:rPr>
              <a:t>hronological structure: </a:t>
            </a:r>
            <a:r>
              <a:rPr lang="en" sz="1800" b="1" i="0" dirty="0" err="1">
                <a:solidFill>
                  <a:srgbClr val="3C4043"/>
                </a:solidFill>
                <a:latin typeface="Inter"/>
                <a:ea typeface="Inter"/>
                <a:cs typeface="Inter"/>
                <a:sym typeface="Inter"/>
              </a:rPr>
              <a:t>date_id</a:t>
            </a:r>
            <a:r>
              <a:rPr lang="en" sz="1800" b="1" i="0" dirty="0">
                <a:solidFill>
                  <a:srgbClr val="3C4043"/>
                </a:solidFill>
                <a:latin typeface="Inter"/>
                <a:ea typeface="Inter"/>
                <a:cs typeface="Inter"/>
                <a:sym typeface="Inter"/>
              </a:rPr>
              <a:t>, </a:t>
            </a:r>
            <a:r>
              <a:rPr lang="en" sz="1800" b="1" i="0" dirty="0" err="1">
                <a:solidFill>
                  <a:srgbClr val="3C4043"/>
                </a:solidFill>
                <a:latin typeface="Inter"/>
                <a:ea typeface="Inter"/>
                <a:cs typeface="Inter"/>
                <a:sym typeface="Inter"/>
              </a:rPr>
              <a:t>time_d</a:t>
            </a:r>
            <a:r>
              <a:rPr lang="en" sz="1800" b="1" i="0" dirty="0">
                <a:solidFill>
                  <a:srgbClr val="3C4043"/>
                </a:solidFill>
                <a:latin typeface="Inter"/>
                <a:ea typeface="Inter"/>
                <a:cs typeface="Inter"/>
                <a:sym typeface="Inter"/>
              </a:rPr>
              <a:t>=id</a:t>
            </a:r>
            <a:endParaRPr sz="1800" b="1" dirty="0">
              <a:solidFill>
                <a:schemeClr val="dk1"/>
              </a:solidFill>
              <a:latin typeface="Arial"/>
              <a:ea typeface="Arial"/>
              <a:cs typeface="Arial"/>
              <a:sym typeface="Arial"/>
            </a:endParaRPr>
          </a:p>
        </p:txBody>
      </p:sp>
      <p:sp>
        <p:nvSpPr>
          <p:cNvPr id="148" name="Google Shape;148;p27"/>
          <p:cNvSpPr txBox="1"/>
          <p:nvPr/>
        </p:nvSpPr>
        <p:spPr>
          <a:xfrm>
            <a:off x="903337" y="2840084"/>
            <a:ext cx="5433260" cy="623217"/>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 sz="1800" b="1" dirty="0">
                <a:solidFill>
                  <a:srgbClr val="3C4043"/>
                </a:solidFill>
                <a:latin typeface="Inter"/>
                <a:ea typeface="Inter"/>
                <a:cs typeface="Inter"/>
                <a:sym typeface="Inter"/>
              </a:rPr>
              <a:t>W</a:t>
            </a:r>
            <a:r>
              <a:rPr lang="en" sz="1800" b="1" i="0" dirty="0">
                <a:solidFill>
                  <a:srgbClr val="3C4043"/>
                </a:solidFill>
                <a:latin typeface="Inter"/>
                <a:ea typeface="Inter"/>
                <a:cs typeface="Inter"/>
                <a:sym typeface="Inter"/>
              </a:rPr>
              <a:t>eight: The weighting used for calculating the scoring function.</a:t>
            </a:r>
            <a:endParaRPr sz="1800" b="1" dirty="0">
              <a:solidFill>
                <a:schemeClr val="dk1"/>
              </a:solidFill>
              <a:latin typeface="Arial"/>
              <a:ea typeface="Arial"/>
              <a:cs typeface="Arial"/>
              <a:sym typeface="Arial"/>
            </a:endParaRPr>
          </a:p>
        </p:txBody>
      </p:sp>
      <p:pic>
        <p:nvPicPr>
          <p:cNvPr id="149" name="Google Shape;149;p27"/>
          <p:cNvPicPr preferRelativeResize="0"/>
          <p:nvPr/>
        </p:nvPicPr>
        <p:blipFill rotWithShape="1">
          <a:blip r:embed="rId3">
            <a:alphaModFix/>
          </a:blip>
          <a:srcRect r="13361" b="818"/>
          <a:stretch/>
        </p:blipFill>
        <p:spPr>
          <a:xfrm>
            <a:off x="5486750" y="3287686"/>
            <a:ext cx="3242930" cy="979525"/>
          </a:xfrm>
          <a:prstGeom prst="rect">
            <a:avLst/>
          </a:prstGeom>
          <a:noFill/>
          <a:ln>
            <a:noFill/>
          </a:ln>
        </p:spPr>
      </p:pic>
      <p:sp>
        <p:nvSpPr>
          <p:cNvPr id="150" name="Google Shape;150;p27"/>
          <p:cNvSpPr txBox="1"/>
          <p:nvPr/>
        </p:nvSpPr>
        <p:spPr>
          <a:xfrm>
            <a:off x="940621" y="3779969"/>
            <a:ext cx="3120656" cy="346249"/>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 sz="1800" b="1" i="0">
                <a:solidFill>
                  <a:srgbClr val="3C4043"/>
                </a:solidFill>
                <a:latin typeface="Inter"/>
                <a:ea typeface="Inter"/>
                <a:cs typeface="Inter"/>
                <a:sym typeface="Inter"/>
              </a:rPr>
              <a:t>4.5 million rows !!!</a:t>
            </a:r>
            <a:endParaRPr sz="1800" b="1">
              <a:solidFill>
                <a:schemeClr val="dk1"/>
              </a:solidFill>
              <a:latin typeface="Arial"/>
              <a:ea typeface="Arial"/>
              <a:cs typeface="Arial"/>
              <a:sym typeface="Arial"/>
            </a:endParaRPr>
          </a:p>
        </p:txBody>
      </p:sp>
      <p:sp>
        <p:nvSpPr>
          <p:cNvPr id="151" name="Google Shape;151;p27"/>
          <p:cNvSpPr/>
          <p:nvPr/>
        </p:nvSpPr>
        <p:spPr>
          <a:xfrm rot="10800000" flipH="1">
            <a:off x="58480" y="768545"/>
            <a:ext cx="1802219" cy="34289"/>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1269615-239B-D5D2-8D28-A079F4B921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4"/>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53" name="Google Shape;453;p54"/>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54" name="Google Shape;454;p54"/>
          <p:cNvSpPr txBox="1"/>
          <p:nvPr/>
        </p:nvSpPr>
        <p:spPr>
          <a:xfrm>
            <a:off x="721090" y="1113704"/>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RBF Kernel + Ridge Regularization</a:t>
            </a:r>
            <a:endParaRPr sz="1800" b="1">
              <a:solidFill>
                <a:schemeClr val="dk1"/>
              </a:solidFill>
              <a:latin typeface="Arial"/>
              <a:ea typeface="Arial"/>
              <a:cs typeface="Arial"/>
              <a:sym typeface="Arial"/>
            </a:endParaRPr>
          </a:p>
        </p:txBody>
      </p:sp>
      <p:pic>
        <p:nvPicPr>
          <p:cNvPr id="455" name="Google Shape;455;p54" descr="图表, 折线图&#10;&#10;描述已自动生成"/>
          <p:cNvPicPr preferRelativeResize="0"/>
          <p:nvPr/>
        </p:nvPicPr>
        <p:blipFill rotWithShape="1">
          <a:blip r:embed="rId3">
            <a:alphaModFix/>
          </a:blip>
          <a:srcRect/>
          <a:stretch/>
        </p:blipFill>
        <p:spPr>
          <a:xfrm>
            <a:off x="409354" y="1860249"/>
            <a:ext cx="3546208" cy="2169548"/>
          </a:xfrm>
          <a:prstGeom prst="rect">
            <a:avLst/>
          </a:prstGeom>
          <a:noFill/>
          <a:ln>
            <a:noFill/>
          </a:ln>
        </p:spPr>
      </p:pic>
      <p:sp>
        <p:nvSpPr>
          <p:cNvPr id="456" name="Google Shape;456;p54"/>
          <p:cNvSpPr txBox="1"/>
          <p:nvPr/>
        </p:nvSpPr>
        <p:spPr>
          <a:xfrm>
            <a:off x="4162646" y="1617875"/>
            <a:ext cx="45720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RBF Kernel displayed better performance than polynomial transformati</a:t>
            </a:r>
            <a:r>
              <a:rPr lang="en">
                <a:solidFill>
                  <a:schemeClr val="dk1"/>
                </a:solidFill>
              </a:rPr>
              <a:t>on</a:t>
            </a:r>
            <a:endParaRPr sz="1100"/>
          </a:p>
        </p:txBody>
      </p:sp>
      <p:sp>
        <p:nvSpPr>
          <p:cNvPr id="457" name="Google Shape;457;p54"/>
          <p:cNvSpPr txBox="1"/>
          <p:nvPr/>
        </p:nvSpPr>
        <p:spPr>
          <a:xfrm>
            <a:off x="4162646" y="2506303"/>
            <a:ext cx="4572000" cy="173124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Ridge Regression proved effective. </a:t>
            </a:r>
            <a:endParaRPr sz="1400" dirty="0">
              <a:solidFill>
                <a:schemeClr val="dk1"/>
              </a:solidFill>
              <a:latin typeface="Arial"/>
              <a:ea typeface="Arial"/>
              <a:cs typeface="Arial"/>
              <a:sym typeface="Arial"/>
            </a:endParaRPr>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0" marR="0" lvl="0" indent="0" algn="l" rtl="0">
              <a:spcBef>
                <a:spcPts val="0"/>
              </a:spcBef>
              <a:spcAft>
                <a:spcPts val="0"/>
              </a:spcAft>
              <a:buNone/>
            </a:pPr>
            <a:r>
              <a:rPr lang="en" sz="1400" dirty="0">
                <a:solidFill>
                  <a:schemeClr val="dk1"/>
                </a:solidFill>
                <a:latin typeface="Arial"/>
                <a:ea typeface="Arial"/>
                <a:cs typeface="Arial"/>
                <a:sym typeface="Arial"/>
              </a:rPr>
              <a:t>We observed a significant gap between Training R-squared and Validation R-squared at lower alpha values, indicating overfitting. </a:t>
            </a:r>
            <a:endParaRPr sz="1400" dirty="0">
              <a:solidFill>
                <a:schemeClr val="dk1"/>
              </a:solidFill>
              <a:latin typeface="Arial"/>
              <a:ea typeface="Arial"/>
              <a:cs typeface="Arial"/>
              <a:sym typeface="Arial"/>
            </a:endParaRPr>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0" marR="0" lvl="0" indent="0" algn="l" rtl="0">
              <a:spcBef>
                <a:spcPts val="0"/>
              </a:spcBef>
              <a:spcAft>
                <a:spcPts val="0"/>
              </a:spcAft>
              <a:buNone/>
            </a:pPr>
            <a:r>
              <a:rPr lang="en" sz="1400" dirty="0">
                <a:solidFill>
                  <a:schemeClr val="dk1"/>
                </a:solidFill>
                <a:latin typeface="Arial"/>
                <a:ea typeface="Arial"/>
                <a:cs typeface="Arial"/>
                <a:sym typeface="Arial"/>
              </a:rPr>
              <a:t>The optimal performance was noted at alpha = 10 although the model still exhibited signs of underfitting.</a:t>
            </a:r>
            <a:endParaRPr sz="1100" dirty="0"/>
          </a:p>
        </p:txBody>
      </p:sp>
      <p:sp>
        <p:nvSpPr>
          <p:cNvPr id="2" name="Slide Number Placeholder 1">
            <a:extLst>
              <a:ext uri="{FF2B5EF4-FFF2-40B4-BE49-F238E27FC236}">
                <a16:creationId xmlns:a16="http://schemas.microsoft.com/office/drawing/2014/main" id="{B1E10E2D-DB7E-622B-2B13-49A754007B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5"/>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63" name="Google Shape;463;p55"/>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4" name="Google Shape;464;p55"/>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PCA+ Ridge Regularization</a:t>
            </a:r>
            <a:endParaRPr sz="1800" b="1">
              <a:solidFill>
                <a:schemeClr val="dk1"/>
              </a:solidFill>
              <a:latin typeface="Arial"/>
              <a:ea typeface="Arial"/>
              <a:cs typeface="Arial"/>
              <a:sym typeface="Arial"/>
            </a:endParaRPr>
          </a:p>
        </p:txBody>
      </p:sp>
      <p:sp>
        <p:nvSpPr>
          <p:cNvPr id="465" name="Google Shape;465;p55"/>
          <p:cNvSpPr txBox="1"/>
          <p:nvPr/>
        </p:nvSpPr>
        <p:spPr>
          <a:xfrm>
            <a:off x="1435431" y="2022890"/>
            <a:ext cx="59484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Motivation: One of our assumptions during data analysis is that in out 79 features, some of them do not carry valuable information. Thus, we applied PCA to reduce the feature space, hoping to achieve better results</a:t>
            </a:r>
            <a:endParaRPr sz="1400">
              <a:solidFill>
                <a:schemeClr val="dk1"/>
              </a:solidFill>
              <a:latin typeface="Arial"/>
              <a:ea typeface="Arial"/>
              <a:cs typeface="Arial"/>
              <a:sym typeface="Arial"/>
            </a:endParaRPr>
          </a:p>
        </p:txBody>
      </p:sp>
      <p:sp>
        <p:nvSpPr>
          <p:cNvPr id="466" name="Google Shape;466;p55"/>
          <p:cNvSpPr txBox="1"/>
          <p:nvPr/>
        </p:nvSpPr>
        <p:spPr>
          <a:xfrm>
            <a:off x="1509788" y="3105201"/>
            <a:ext cx="594825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Ridge Regression to avoid overfitting</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9B22416-3C6D-7357-1419-39C2248C2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6"/>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72" name="Google Shape;472;p56"/>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3" name="Google Shape;473;p56"/>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PCA+ Ridge Regularization</a:t>
            </a:r>
            <a:endParaRPr sz="1800" b="1">
              <a:solidFill>
                <a:schemeClr val="dk1"/>
              </a:solidFill>
              <a:latin typeface="Arial"/>
              <a:ea typeface="Arial"/>
              <a:cs typeface="Arial"/>
              <a:sym typeface="Arial"/>
            </a:endParaRPr>
          </a:p>
        </p:txBody>
      </p:sp>
      <p:pic>
        <p:nvPicPr>
          <p:cNvPr id="474" name="Google Shape;474;p56" descr="图表, 折线图&#10;&#10;描述已自动生成"/>
          <p:cNvPicPr preferRelativeResize="0"/>
          <p:nvPr/>
        </p:nvPicPr>
        <p:blipFill rotWithShape="1">
          <a:blip r:embed="rId3">
            <a:alphaModFix/>
          </a:blip>
          <a:srcRect/>
          <a:stretch/>
        </p:blipFill>
        <p:spPr>
          <a:xfrm>
            <a:off x="311568" y="1865345"/>
            <a:ext cx="4592106" cy="2669441"/>
          </a:xfrm>
          <a:prstGeom prst="rect">
            <a:avLst/>
          </a:prstGeom>
          <a:noFill/>
          <a:ln>
            <a:noFill/>
          </a:ln>
        </p:spPr>
      </p:pic>
      <p:pic>
        <p:nvPicPr>
          <p:cNvPr id="475" name="Google Shape;475;p56"/>
          <p:cNvPicPr preferRelativeResize="0"/>
          <p:nvPr/>
        </p:nvPicPr>
        <p:blipFill rotWithShape="1">
          <a:blip r:embed="rId4">
            <a:alphaModFix/>
          </a:blip>
          <a:srcRect/>
          <a:stretch/>
        </p:blipFill>
        <p:spPr>
          <a:xfrm>
            <a:off x="5066176" y="1865345"/>
            <a:ext cx="3541094" cy="2669441"/>
          </a:xfrm>
          <a:prstGeom prst="rect">
            <a:avLst/>
          </a:prstGeom>
          <a:noFill/>
          <a:ln>
            <a:noFill/>
          </a:ln>
        </p:spPr>
      </p:pic>
      <p:sp>
        <p:nvSpPr>
          <p:cNvPr id="476" name="Google Shape;476;p56"/>
          <p:cNvSpPr txBox="1"/>
          <p:nvPr/>
        </p:nvSpPr>
        <p:spPr>
          <a:xfrm>
            <a:off x="5396023" y="845288"/>
            <a:ext cx="3386470"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We tracked the mean R-squared across different numbers of components, with the best performance observed at 46 components.</a:t>
            </a:r>
            <a:endParaRPr sz="1100"/>
          </a:p>
        </p:txBody>
      </p:sp>
      <p:sp>
        <p:nvSpPr>
          <p:cNvPr id="2" name="Slide Number Placeholder 1">
            <a:extLst>
              <a:ext uri="{FF2B5EF4-FFF2-40B4-BE49-F238E27FC236}">
                <a16:creationId xmlns:a16="http://schemas.microsoft.com/office/drawing/2014/main" id="{7AC9CD88-FD4E-7390-3571-B9114B433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7"/>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82" name="Google Shape;482;p57"/>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83" name="Google Shape;483;p57"/>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PCA+ Ridge Regularization</a:t>
            </a:r>
            <a:endParaRPr sz="1800" b="1">
              <a:solidFill>
                <a:schemeClr val="dk1"/>
              </a:solidFill>
              <a:latin typeface="Arial"/>
              <a:ea typeface="Arial"/>
              <a:cs typeface="Arial"/>
              <a:sym typeface="Arial"/>
            </a:endParaRPr>
          </a:p>
        </p:txBody>
      </p:sp>
      <p:sp>
        <p:nvSpPr>
          <p:cNvPr id="484" name="Google Shape;484;p57"/>
          <p:cNvSpPr txBox="1"/>
          <p:nvPr/>
        </p:nvSpPr>
        <p:spPr>
          <a:xfrm>
            <a:off x="1597874" y="2113825"/>
            <a:ext cx="5948253"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PCA model outperformed the RBF Kernel with regularization, though it still tended to underfit.</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EE5BE7DF-907A-FD9E-7CA5-6DF6C1B176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8"/>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Linear Regression</a:t>
            </a:r>
            <a:endParaRPr sz="2100" b="1">
              <a:solidFill>
                <a:schemeClr val="dk1"/>
              </a:solidFill>
              <a:latin typeface="Arial"/>
              <a:ea typeface="Arial"/>
              <a:cs typeface="Arial"/>
              <a:sym typeface="Arial"/>
            </a:endParaRPr>
          </a:p>
        </p:txBody>
      </p:sp>
      <p:sp>
        <p:nvSpPr>
          <p:cNvPr id="490" name="Google Shape;490;p58"/>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91" name="Google Shape;491;p58"/>
          <p:cNvSpPr txBox="1"/>
          <p:nvPr/>
        </p:nvSpPr>
        <p:spPr>
          <a:xfrm>
            <a:off x="721090" y="1286828"/>
            <a:ext cx="418258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Model Evaluation</a:t>
            </a:r>
            <a:endParaRPr sz="1800" b="1">
              <a:solidFill>
                <a:schemeClr val="dk1"/>
              </a:solidFill>
              <a:latin typeface="Arial"/>
              <a:ea typeface="Arial"/>
              <a:cs typeface="Arial"/>
              <a:sym typeface="Arial"/>
            </a:endParaRPr>
          </a:p>
        </p:txBody>
      </p:sp>
      <p:sp>
        <p:nvSpPr>
          <p:cNvPr id="492" name="Google Shape;492;p58"/>
          <p:cNvSpPr txBox="1"/>
          <p:nvPr/>
        </p:nvSpPr>
        <p:spPr>
          <a:xfrm>
            <a:off x="3431990" y="2398625"/>
            <a:ext cx="2112890"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a:solidFill>
                  <a:schemeClr val="dk1"/>
                </a:solidFill>
                <a:latin typeface="Arial"/>
                <a:ea typeface="Arial"/>
                <a:cs typeface="Arial"/>
                <a:sym typeface="Arial"/>
              </a:rPr>
              <a:t>PCA wins !!!</a:t>
            </a:r>
            <a:endParaRPr sz="2400" b="1">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D767ED2-2812-F097-BE45-C2A6FDE547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9"/>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498" name="Google Shape;498;p59"/>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99" name="Google Shape;499;p59"/>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Preparation</a:t>
            </a:r>
            <a:endParaRPr sz="1800" b="1">
              <a:solidFill>
                <a:schemeClr val="dk1"/>
              </a:solidFill>
              <a:latin typeface="Arial"/>
              <a:ea typeface="Arial"/>
              <a:cs typeface="Arial"/>
              <a:sym typeface="Arial"/>
            </a:endParaRPr>
          </a:p>
        </p:txBody>
      </p:sp>
      <p:sp>
        <p:nvSpPr>
          <p:cNvPr id="500" name="Google Shape;500;p59"/>
          <p:cNvSpPr txBox="1"/>
          <p:nvPr/>
        </p:nvSpPr>
        <p:spPr>
          <a:xfrm>
            <a:off x="1600863" y="1904921"/>
            <a:ext cx="5740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Data: We have preprocessed out data in Section 2. We only split the processed data into training set(80%) and validation set(20%) here.</a:t>
            </a:r>
            <a:endParaRPr sz="1400">
              <a:solidFill>
                <a:schemeClr val="dk1"/>
              </a:solidFill>
              <a:latin typeface="Arial"/>
              <a:ea typeface="Arial"/>
              <a:cs typeface="Arial"/>
              <a:sym typeface="Arial"/>
            </a:endParaRPr>
          </a:p>
        </p:txBody>
      </p:sp>
      <p:sp>
        <p:nvSpPr>
          <p:cNvPr id="501" name="Google Shape;501;p59"/>
          <p:cNvSpPr txBox="1"/>
          <p:nvPr/>
        </p:nvSpPr>
        <p:spPr>
          <a:xfrm>
            <a:off x="1654026" y="2872484"/>
            <a:ext cx="5740919"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Metric: R Square</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9281083-7288-D5F1-8B34-CCCAB3BDC7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0"/>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07" name="Google Shape;507;p60"/>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08" name="Google Shape;508;p60"/>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a:t>
            </a:r>
            <a:endParaRPr sz="1800" b="1">
              <a:solidFill>
                <a:schemeClr val="dk1"/>
              </a:solidFill>
              <a:latin typeface="Arial"/>
              <a:ea typeface="Arial"/>
              <a:cs typeface="Arial"/>
              <a:sym typeface="Arial"/>
            </a:endParaRPr>
          </a:p>
        </p:txBody>
      </p:sp>
      <p:pic>
        <p:nvPicPr>
          <p:cNvPr id="509" name="Google Shape;509;p60"/>
          <p:cNvPicPr preferRelativeResize="0"/>
          <p:nvPr/>
        </p:nvPicPr>
        <p:blipFill rotWithShape="1">
          <a:blip r:embed="rId3">
            <a:alphaModFix/>
          </a:blip>
          <a:srcRect/>
          <a:stretch/>
        </p:blipFill>
        <p:spPr>
          <a:xfrm>
            <a:off x="3212069" y="320992"/>
            <a:ext cx="4741085" cy="4585773"/>
          </a:xfrm>
          <a:prstGeom prst="rect">
            <a:avLst/>
          </a:prstGeom>
          <a:noFill/>
          <a:ln>
            <a:noFill/>
          </a:ln>
        </p:spPr>
      </p:pic>
      <p:sp>
        <p:nvSpPr>
          <p:cNvPr id="2" name="Slide Number Placeholder 1">
            <a:extLst>
              <a:ext uri="{FF2B5EF4-FFF2-40B4-BE49-F238E27FC236}">
                <a16:creationId xmlns:a16="http://schemas.microsoft.com/office/drawing/2014/main" id="{C8DAB399-A6A2-8E27-CB96-444251205F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1"/>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15" name="Google Shape;515;p61"/>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16" name="Google Shape;516;p61"/>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Results</a:t>
            </a:r>
            <a:endParaRPr sz="1800" b="1">
              <a:solidFill>
                <a:schemeClr val="dk1"/>
              </a:solidFill>
              <a:latin typeface="Arial"/>
              <a:ea typeface="Arial"/>
              <a:cs typeface="Arial"/>
              <a:sym typeface="Arial"/>
            </a:endParaRPr>
          </a:p>
        </p:txBody>
      </p:sp>
      <p:pic>
        <p:nvPicPr>
          <p:cNvPr id="517" name="Google Shape;517;p61"/>
          <p:cNvPicPr preferRelativeResize="0"/>
          <p:nvPr/>
        </p:nvPicPr>
        <p:blipFill rotWithShape="1">
          <a:blip r:embed="rId3">
            <a:alphaModFix/>
          </a:blip>
          <a:srcRect/>
          <a:stretch/>
        </p:blipFill>
        <p:spPr>
          <a:xfrm>
            <a:off x="1360897" y="1549115"/>
            <a:ext cx="6119108" cy="2907660"/>
          </a:xfrm>
          <a:prstGeom prst="rect">
            <a:avLst/>
          </a:prstGeom>
          <a:noFill/>
          <a:ln>
            <a:noFill/>
          </a:ln>
        </p:spPr>
      </p:pic>
      <p:sp>
        <p:nvSpPr>
          <p:cNvPr id="2" name="Slide Number Placeholder 1">
            <a:extLst>
              <a:ext uri="{FF2B5EF4-FFF2-40B4-BE49-F238E27FC236}">
                <a16:creationId xmlns:a16="http://schemas.microsoft.com/office/drawing/2014/main" id="{93720749-1AA5-3FAF-13B7-787ADDA99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2"/>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23" name="Google Shape;523;p62"/>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24" name="Google Shape;524;p62"/>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Results</a:t>
            </a:r>
            <a:endParaRPr sz="1800" b="1">
              <a:solidFill>
                <a:schemeClr val="dk1"/>
              </a:solidFill>
              <a:latin typeface="Arial"/>
              <a:ea typeface="Arial"/>
              <a:cs typeface="Arial"/>
              <a:sym typeface="Arial"/>
            </a:endParaRPr>
          </a:p>
        </p:txBody>
      </p:sp>
      <p:pic>
        <p:nvPicPr>
          <p:cNvPr id="525" name="Google Shape;525;p62" descr="图表, 折线图&#10;&#10;描述已自动生成"/>
          <p:cNvPicPr preferRelativeResize="0"/>
          <p:nvPr/>
        </p:nvPicPr>
        <p:blipFill rotWithShape="1">
          <a:blip r:embed="rId3">
            <a:alphaModFix/>
          </a:blip>
          <a:srcRect/>
          <a:stretch/>
        </p:blipFill>
        <p:spPr>
          <a:xfrm>
            <a:off x="3848820" y="1112127"/>
            <a:ext cx="4673176" cy="3354574"/>
          </a:xfrm>
          <a:prstGeom prst="rect">
            <a:avLst/>
          </a:prstGeom>
          <a:noFill/>
          <a:ln>
            <a:noFill/>
          </a:ln>
        </p:spPr>
      </p:pic>
      <p:pic>
        <p:nvPicPr>
          <p:cNvPr id="526" name="Google Shape;526;p62"/>
          <p:cNvPicPr preferRelativeResize="0"/>
          <p:nvPr/>
        </p:nvPicPr>
        <p:blipFill rotWithShape="1">
          <a:blip r:embed="rId4">
            <a:alphaModFix/>
          </a:blip>
          <a:srcRect/>
          <a:stretch/>
        </p:blipFill>
        <p:spPr>
          <a:xfrm>
            <a:off x="358904" y="2170769"/>
            <a:ext cx="3489916" cy="1024605"/>
          </a:xfrm>
          <a:prstGeom prst="rect">
            <a:avLst/>
          </a:prstGeom>
          <a:noFill/>
          <a:ln>
            <a:noFill/>
          </a:ln>
        </p:spPr>
      </p:pic>
      <p:sp>
        <p:nvSpPr>
          <p:cNvPr id="2" name="Slide Number Placeholder 1">
            <a:extLst>
              <a:ext uri="{FF2B5EF4-FFF2-40B4-BE49-F238E27FC236}">
                <a16:creationId xmlns:a16="http://schemas.microsoft.com/office/drawing/2014/main" id="{82531085-8A16-03D9-E62C-D13B3E9133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3"/>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32" name="Google Shape;532;p63"/>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33" name="Google Shape;533;p63"/>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Results</a:t>
            </a:r>
            <a:endParaRPr sz="1800" b="1">
              <a:solidFill>
                <a:schemeClr val="dk1"/>
              </a:solidFill>
              <a:latin typeface="Arial"/>
              <a:ea typeface="Arial"/>
              <a:cs typeface="Arial"/>
              <a:sym typeface="Arial"/>
            </a:endParaRPr>
          </a:p>
        </p:txBody>
      </p:sp>
      <p:pic>
        <p:nvPicPr>
          <p:cNvPr id="534" name="Google Shape;534;p63"/>
          <p:cNvPicPr preferRelativeResize="0"/>
          <p:nvPr/>
        </p:nvPicPr>
        <p:blipFill rotWithShape="1">
          <a:blip r:embed="rId3">
            <a:alphaModFix/>
          </a:blip>
          <a:srcRect/>
          <a:stretch/>
        </p:blipFill>
        <p:spPr>
          <a:xfrm>
            <a:off x="233846" y="2105888"/>
            <a:ext cx="4131885" cy="1291214"/>
          </a:xfrm>
          <a:prstGeom prst="rect">
            <a:avLst/>
          </a:prstGeom>
          <a:noFill/>
          <a:ln>
            <a:noFill/>
          </a:ln>
        </p:spPr>
      </p:pic>
      <p:pic>
        <p:nvPicPr>
          <p:cNvPr id="535" name="Google Shape;535;p63" descr="图表, 折线图&#10;&#10;描述已自动生成"/>
          <p:cNvPicPr preferRelativeResize="0"/>
          <p:nvPr/>
        </p:nvPicPr>
        <p:blipFill rotWithShape="1">
          <a:blip r:embed="rId4">
            <a:alphaModFix/>
          </a:blip>
          <a:srcRect/>
          <a:stretch/>
        </p:blipFill>
        <p:spPr>
          <a:xfrm>
            <a:off x="4365731" y="929767"/>
            <a:ext cx="4421533" cy="3390291"/>
          </a:xfrm>
          <a:prstGeom prst="rect">
            <a:avLst/>
          </a:prstGeom>
          <a:noFill/>
          <a:ln>
            <a:noFill/>
          </a:ln>
        </p:spPr>
      </p:pic>
      <p:sp>
        <p:nvSpPr>
          <p:cNvPr id="2" name="Slide Number Placeholder 1">
            <a:extLst>
              <a:ext uri="{FF2B5EF4-FFF2-40B4-BE49-F238E27FC236}">
                <a16:creationId xmlns:a16="http://schemas.microsoft.com/office/drawing/2014/main" id="{7510C0C6-FF85-5825-37B9-68D17570EB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p:nvPr/>
        </p:nvSpPr>
        <p:spPr>
          <a:xfrm>
            <a:off x="736496" y="1149530"/>
            <a:ext cx="3165652"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Objective: Forecast responder 6 </a:t>
            </a:r>
            <a:endParaRPr sz="1500" b="1">
              <a:solidFill>
                <a:schemeClr val="dk1"/>
              </a:solidFill>
              <a:latin typeface="Arial"/>
              <a:ea typeface="Arial"/>
              <a:cs typeface="Arial"/>
              <a:sym typeface="Arial"/>
            </a:endParaRPr>
          </a:p>
        </p:txBody>
      </p:sp>
      <p:sp>
        <p:nvSpPr>
          <p:cNvPr id="157" name="Google Shape;157;p28"/>
          <p:cNvSpPr txBox="1"/>
          <p:nvPr/>
        </p:nvSpPr>
        <p:spPr>
          <a:xfrm>
            <a:off x="769068" y="3072395"/>
            <a:ext cx="1488908"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Our solution</a:t>
            </a:r>
            <a:endParaRPr sz="1500" b="1">
              <a:solidFill>
                <a:schemeClr val="dk1"/>
              </a:solidFill>
              <a:latin typeface="Arial"/>
              <a:ea typeface="Arial"/>
              <a:cs typeface="Arial"/>
              <a:sym typeface="Arial"/>
            </a:endParaRPr>
          </a:p>
        </p:txBody>
      </p:sp>
      <p:pic>
        <p:nvPicPr>
          <p:cNvPr id="158" name="Google Shape;158;p28"/>
          <p:cNvPicPr preferRelativeResize="0"/>
          <p:nvPr/>
        </p:nvPicPr>
        <p:blipFill rotWithShape="1">
          <a:blip r:embed="rId3">
            <a:alphaModFix/>
          </a:blip>
          <a:srcRect r="13361" b="818"/>
          <a:stretch/>
        </p:blipFill>
        <p:spPr>
          <a:xfrm>
            <a:off x="849767" y="1664534"/>
            <a:ext cx="2801680" cy="846245"/>
          </a:xfrm>
          <a:prstGeom prst="rect">
            <a:avLst/>
          </a:prstGeom>
          <a:noFill/>
          <a:ln>
            <a:noFill/>
          </a:ln>
        </p:spPr>
      </p:pic>
      <p:sp>
        <p:nvSpPr>
          <p:cNvPr id="159" name="Google Shape;159;p28"/>
          <p:cNvSpPr/>
          <p:nvPr/>
        </p:nvSpPr>
        <p:spPr>
          <a:xfrm>
            <a:off x="2049443" y="2678401"/>
            <a:ext cx="446567" cy="1844749"/>
          </a:xfrm>
          <a:prstGeom prst="leftBrace">
            <a:avLst>
              <a:gd name="adj1" fmla="val 8333"/>
              <a:gd name="adj2" fmla="val 29827"/>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p28"/>
          <p:cNvSpPr txBox="1"/>
          <p:nvPr/>
        </p:nvSpPr>
        <p:spPr>
          <a:xfrm>
            <a:off x="2696264" y="2708802"/>
            <a:ext cx="1488908" cy="530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Linear Regression</a:t>
            </a:r>
            <a:endParaRPr sz="1500" b="1">
              <a:solidFill>
                <a:schemeClr val="dk1"/>
              </a:solidFill>
              <a:latin typeface="Arial"/>
              <a:ea typeface="Arial"/>
              <a:cs typeface="Arial"/>
              <a:sym typeface="Arial"/>
            </a:endParaRPr>
          </a:p>
        </p:txBody>
      </p:sp>
      <p:sp>
        <p:nvSpPr>
          <p:cNvPr id="161" name="Google Shape;161;p28"/>
          <p:cNvSpPr txBox="1"/>
          <p:nvPr/>
        </p:nvSpPr>
        <p:spPr>
          <a:xfrm>
            <a:off x="2703433" y="3334795"/>
            <a:ext cx="1488908" cy="530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Neural Network</a:t>
            </a:r>
            <a:endParaRPr sz="1500" b="1">
              <a:solidFill>
                <a:schemeClr val="dk1"/>
              </a:solidFill>
              <a:latin typeface="Arial"/>
              <a:ea typeface="Arial"/>
              <a:cs typeface="Arial"/>
              <a:sym typeface="Arial"/>
            </a:endParaRPr>
          </a:p>
        </p:txBody>
      </p:sp>
      <p:sp>
        <p:nvSpPr>
          <p:cNvPr id="162" name="Google Shape;162;p28"/>
          <p:cNvSpPr txBox="1"/>
          <p:nvPr/>
        </p:nvSpPr>
        <p:spPr>
          <a:xfrm>
            <a:off x="2703433" y="4051164"/>
            <a:ext cx="977672"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LSTM</a:t>
            </a:r>
            <a:endParaRPr sz="1500" b="1">
              <a:solidFill>
                <a:schemeClr val="dk1"/>
              </a:solidFill>
              <a:latin typeface="Arial"/>
              <a:ea typeface="Arial"/>
              <a:cs typeface="Arial"/>
              <a:sym typeface="Arial"/>
            </a:endParaRPr>
          </a:p>
        </p:txBody>
      </p:sp>
      <p:sp>
        <p:nvSpPr>
          <p:cNvPr id="163" name="Google Shape;163;p28"/>
          <p:cNvSpPr txBox="1"/>
          <p:nvPr/>
        </p:nvSpPr>
        <p:spPr>
          <a:xfrm>
            <a:off x="6256998" y="590185"/>
            <a:ext cx="1488908" cy="276999"/>
          </a:xfrm>
          <a:prstGeom prst="rect">
            <a:avLst/>
          </a:prstGeom>
          <a:noFill/>
          <a:ln w="19050" cap="flat" cmpd="sng">
            <a:solidFill>
              <a:srgbClr val="143C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4.5 million rows</a:t>
            </a:r>
            <a:endParaRPr sz="1400">
              <a:solidFill>
                <a:schemeClr val="dk1"/>
              </a:solidFill>
              <a:latin typeface="Arial"/>
              <a:ea typeface="Arial"/>
              <a:cs typeface="Arial"/>
              <a:sym typeface="Arial"/>
            </a:endParaRPr>
          </a:p>
        </p:txBody>
      </p:sp>
      <p:sp>
        <p:nvSpPr>
          <p:cNvPr id="164" name="Google Shape;164;p28"/>
          <p:cNvSpPr txBox="1"/>
          <p:nvPr/>
        </p:nvSpPr>
        <p:spPr>
          <a:xfrm>
            <a:off x="5294663" y="1335572"/>
            <a:ext cx="1488908"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Processed Data</a:t>
            </a:r>
            <a:endParaRPr sz="1400">
              <a:solidFill>
                <a:schemeClr val="dk1"/>
              </a:solidFill>
              <a:latin typeface="Arial"/>
              <a:ea typeface="Arial"/>
              <a:cs typeface="Arial"/>
              <a:sym typeface="Arial"/>
            </a:endParaRPr>
          </a:p>
        </p:txBody>
      </p:sp>
      <p:sp>
        <p:nvSpPr>
          <p:cNvPr id="165" name="Google Shape;165;p28"/>
          <p:cNvSpPr txBox="1"/>
          <p:nvPr/>
        </p:nvSpPr>
        <p:spPr>
          <a:xfrm>
            <a:off x="7346746" y="1358575"/>
            <a:ext cx="1488908"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Understanding</a:t>
            </a:r>
            <a:endParaRPr sz="1400">
              <a:solidFill>
                <a:schemeClr val="dk1"/>
              </a:solidFill>
              <a:latin typeface="Arial"/>
              <a:ea typeface="Arial"/>
              <a:cs typeface="Arial"/>
              <a:sym typeface="Arial"/>
            </a:endParaRPr>
          </a:p>
        </p:txBody>
      </p:sp>
      <p:sp>
        <p:nvSpPr>
          <p:cNvPr id="166" name="Google Shape;166;p28"/>
          <p:cNvSpPr txBox="1"/>
          <p:nvPr/>
        </p:nvSpPr>
        <p:spPr>
          <a:xfrm>
            <a:off x="5959372" y="2087656"/>
            <a:ext cx="2163902"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Feature Transformation</a:t>
            </a:r>
            <a:endParaRPr sz="1400">
              <a:solidFill>
                <a:schemeClr val="dk1"/>
              </a:solidFill>
              <a:latin typeface="Arial"/>
              <a:ea typeface="Arial"/>
              <a:cs typeface="Arial"/>
              <a:sym typeface="Arial"/>
            </a:endParaRPr>
          </a:p>
        </p:txBody>
      </p:sp>
      <p:sp>
        <p:nvSpPr>
          <p:cNvPr id="167" name="Google Shape;167;p28"/>
          <p:cNvSpPr txBox="1"/>
          <p:nvPr/>
        </p:nvSpPr>
        <p:spPr>
          <a:xfrm>
            <a:off x="6336739" y="2622384"/>
            <a:ext cx="1409167"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Fit Models</a:t>
            </a:r>
            <a:endParaRPr sz="1400">
              <a:solidFill>
                <a:schemeClr val="dk1"/>
              </a:solidFill>
              <a:latin typeface="Arial"/>
              <a:ea typeface="Arial"/>
              <a:cs typeface="Arial"/>
              <a:sym typeface="Arial"/>
            </a:endParaRPr>
          </a:p>
        </p:txBody>
      </p:sp>
      <p:sp>
        <p:nvSpPr>
          <p:cNvPr id="168" name="Google Shape;168;p28"/>
          <p:cNvSpPr txBox="1"/>
          <p:nvPr/>
        </p:nvSpPr>
        <p:spPr>
          <a:xfrm>
            <a:off x="6092278" y="3184904"/>
            <a:ext cx="1898089"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Model Evaluation</a:t>
            </a:r>
            <a:endParaRPr sz="1400">
              <a:solidFill>
                <a:schemeClr val="dk1"/>
              </a:solidFill>
              <a:latin typeface="Arial"/>
              <a:ea typeface="Arial"/>
              <a:cs typeface="Arial"/>
              <a:sym typeface="Arial"/>
            </a:endParaRPr>
          </a:p>
        </p:txBody>
      </p:sp>
      <p:sp>
        <p:nvSpPr>
          <p:cNvPr id="169" name="Google Shape;169;p28"/>
          <p:cNvSpPr txBox="1"/>
          <p:nvPr/>
        </p:nvSpPr>
        <p:spPr>
          <a:xfrm>
            <a:off x="6374039" y="3774165"/>
            <a:ext cx="1334564"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Results</a:t>
            </a:r>
            <a:endParaRPr sz="1400">
              <a:solidFill>
                <a:schemeClr val="dk1"/>
              </a:solidFill>
              <a:latin typeface="Arial"/>
              <a:ea typeface="Arial"/>
              <a:cs typeface="Arial"/>
              <a:sym typeface="Arial"/>
            </a:endParaRPr>
          </a:p>
        </p:txBody>
      </p:sp>
      <p:cxnSp>
        <p:nvCxnSpPr>
          <p:cNvPr id="170" name="Google Shape;170;p28"/>
          <p:cNvCxnSpPr>
            <a:stCxn id="163" idx="2"/>
            <a:endCxn id="164" idx="0"/>
          </p:cNvCxnSpPr>
          <p:nvPr/>
        </p:nvCxnSpPr>
        <p:spPr>
          <a:xfrm flipH="1">
            <a:off x="6039052" y="867184"/>
            <a:ext cx="962400" cy="4683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1" name="Google Shape;171;p28"/>
          <p:cNvCxnSpPr>
            <a:stCxn id="163" idx="2"/>
            <a:endCxn id="165" idx="0"/>
          </p:cNvCxnSpPr>
          <p:nvPr/>
        </p:nvCxnSpPr>
        <p:spPr>
          <a:xfrm>
            <a:off x="7001452" y="867184"/>
            <a:ext cx="1089600" cy="4914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2" name="Google Shape;172;p28"/>
          <p:cNvCxnSpPr>
            <a:stCxn id="164" idx="2"/>
            <a:endCxn id="166" idx="0"/>
          </p:cNvCxnSpPr>
          <p:nvPr/>
        </p:nvCxnSpPr>
        <p:spPr>
          <a:xfrm>
            <a:off x="6039117" y="1612571"/>
            <a:ext cx="1002300" cy="4752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3" name="Google Shape;173;p28"/>
          <p:cNvCxnSpPr>
            <a:stCxn id="165" idx="2"/>
            <a:endCxn id="166" idx="0"/>
          </p:cNvCxnSpPr>
          <p:nvPr/>
        </p:nvCxnSpPr>
        <p:spPr>
          <a:xfrm flipH="1">
            <a:off x="7041200" y="1635574"/>
            <a:ext cx="1050000" cy="4521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4" name="Google Shape;174;p28"/>
          <p:cNvCxnSpPr>
            <a:stCxn id="166" idx="2"/>
            <a:endCxn id="167" idx="0"/>
          </p:cNvCxnSpPr>
          <p:nvPr/>
        </p:nvCxnSpPr>
        <p:spPr>
          <a:xfrm>
            <a:off x="7041323" y="2364656"/>
            <a:ext cx="0" cy="2577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5" name="Google Shape;175;p28"/>
          <p:cNvCxnSpPr>
            <a:stCxn id="167" idx="2"/>
            <a:endCxn id="168" idx="0"/>
          </p:cNvCxnSpPr>
          <p:nvPr/>
        </p:nvCxnSpPr>
        <p:spPr>
          <a:xfrm>
            <a:off x="7041323" y="2899383"/>
            <a:ext cx="0" cy="2856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6" name="Google Shape;176;p28"/>
          <p:cNvCxnSpPr>
            <a:stCxn id="168" idx="2"/>
            <a:endCxn id="169" idx="0"/>
          </p:cNvCxnSpPr>
          <p:nvPr/>
        </p:nvCxnSpPr>
        <p:spPr>
          <a:xfrm>
            <a:off x="7041322" y="3461903"/>
            <a:ext cx="0" cy="3123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7" name="Google Shape;177;p28"/>
          <p:cNvCxnSpPr>
            <a:stCxn id="168" idx="3"/>
            <a:endCxn id="166" idx="3"/>
          </p:cNvCxnSpPr>
          <p:nvPr/>
        </p:nvCxnSpPr>
        <p:spPr>
          <a:xfrm rot="10800000" flipH="1">
            <a:off x="7990367" y="2226304"/>
            <a:ext cx="132900" cy="1097100"/>
          </a:xfrm>
          <a:prstGeom prst="curvedConnector3">
            <a:avLst>
              <a:gd name="adj1" fmla="val 376807"/>
            </a:avLst>
          </a:prstGeom>
          <a:noFill/>
          <a:ln w="19050" cap="flat" cmpd="sng">
            <a:solidFill>
              <a:schemeClr val="accent1"/>
            </a:solidFill>
            <a:prstDash val="solid"/>
            <a:miter lim="800000"/>
            <a:headEnd type="none" w="sm" len="sm"/>
            <a:tailEnd type="triangle" w="med" len="med"/>
          </a:ln>
        </p:spPr>
      </p:cxnSp>
      <p:sp>
        <p:nvSpPr>
          <p:cNvPr id="178" name="Google Shape;178;p28"/>
          <p:cNvSpPr/>
          <p:nvPr/>
        </p:nvSpPr>
        <p:spPr>
          <a:xfrm>
            <a:off x="4185171" y="2678401"/>
            <a:ext cx="462401" cy="1766009"/>
          </a:xfrm>
          <a:prstGeom prst="rightBrace">
            <a:avLst>
              <a:gd name="adj1" fmla="val 8333"/>
              <a:gd name="adj2" fmla="val 32239"/>
            </a:avLst>
          </a:prstGeom>
          <a:noFill/>
          <a:ln w="190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cxnSp>
        <p:nvCxnSpPr>
          <p:cNvPr id="179" name="Google Shape;179;p28"/>
          <p:cNvCxnSpPr>
            <a:endCxn id="167" idx="1"/>
          </p:cNvCxnSpPr>
          <p:nvPr/>
        </p:nvCxnSpPr>
        <p:spPr>
          <a:xfrm rot="10800000" flipH="1">
            <a:off x="4689139" y="2760884"/>
            <a:ext cx="1647600" cy="562500"/>
          </a:xfrm>
          <a:prstGeom prst="straightConnector1">
            <a:avLst/>
          </a:prstGeom>
          <a:noFill/>
          <a:ln w="19050" cap="flat" cmpd="sng">
            <a:solidFill>
              <a:schemeClr val="accent1"/>
            </a:solidFill>
            <a:prstDash val="solid"/>
            <a:miter lim="800000"/>
            <a:headEnd type="none" w="sm" len="sm"/>
            <a:tailEnd type="triangle" w="med" len="med"/>
          </a:ln>
        </p:spPr>
      </p:cxnSp>
      <p:sp>
        <p:nvSpPr>
          <p:cNvPr id="180" name="Google Shape;180;p28"/>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Introduction</a:t>
            </a:r>
            <a:endParaRPr sz="2100" b="1">
              <a:solidFill>
                <a:schemeClr val="dk1"/>
              </a:solidFill>
              <a:latin typeface="Arial"/>
              <a:ea typeface="Arial"/>
              <a:cs typeface="Arial"/>
              <a:sym typeface="Arial"/>
            </a:endParaRPr>
          </a:p>
        </p:txBody>
      </p:sp>
      <p:sp>
        <p:nvSpPr>
          <p:cNvPr id="181" name="Google Shape;181;p28"/>
          <p:cNvSpPr/>
          <p:nvPr/>
        </p:nvSpPr>
        <p:spPr>
          <a:xfrm rot="10800000" flipH="1">
            <a:off x="58480" y="768545"/>
            <a:ext cx="1802219" cy="34289"/>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82" name="Google Shape;182;p28"/>
          <p:cNvCxnSpPr>
            <a:stCxn id="158" idx="3"/>
            <a:endCxn id="168" idx="1"/>
          </p:cNvCxnSpPr>
          <p:nvPr/>
        </p:nvCxnSpPr>
        <p:spPr>
          <a:xfrm>
            <a:off x="3651447" y="2087656"/>
            <a:ext cx="2440800" cy="1235700"/>
          </a:xfrm>
          <a:prstGeom prst="straightConnector1">
            <a:avLst/>
          </a:prstGeom>
          <a:noFill/>
          <a:ln w="19050" cap="flat" cmpd="sng">
            <a:solidFill>
              <a:schemeClr val="accent1"/>
            </a:solidFill>
            <a:prstDash val="solid"/>
            <a:miter lim="800000"/>
            <a:headEnd type="none" w="sm" len="sm"/>
            <a:tailEnd type="triangle" w="med" len="med"/>
          </a:ln>
        </p:spPr>
      </p:cxnSp>
      <p:sp>
        <p:nvSpPr>
          <p:cNvPr id="2" name="Slide Number Placeholder 1">
            <a:extLst>
              <a:ext uri="{FF2B5EF4-FFF2-40B4-BE49-F238E27FC236}">
                <a16:creationId xmlns:a16="http://schemas.microsoft.com/office/drawing/2014/main" id="{2091A8B6-6F5D-3B34-15E7-E2D0428859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41" name="Google Shape;541;p64"/>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42" name="Google Shape;542;p64"/>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Results</a:t>
            </a:r>
            <a:endParaRPr sz="1800" b="1">
              <a:solidFill>
                <a:schemeClr val="dk1"/>
              </a:solidFill>
              <a:latin typeface="Arial"/>
              <a:ea typeface="Arial"/>
              <a:cs typeface="Arial"/>
              <a:sym typeface="Arial"/>
            </a:endParaRPr>
          </a:p>
        </p:txBody>
      </p:sp>
      <p:pic>
        <p:nvPicPr>
          <p:cNvPr id="543" name="Google Shape;543;p64" descr="图表, 折线图&#10;&#10;描述已自动生成"/>
          <p:cNvPicPr preferRelativeResize="0"/>
          <p:nvPr/>
        </p:nvPicPr>
        <p:blipFill rotWithShape="1">
          <a:blip r:embed="rId3">
            <a:alphaModFix/>
          </a:blip>
          <a:srcRect/>
          <a:stretch/>
        </p:blipFill>
        <p:spPr>
          <a:xfrm>
            <a:off x="3763853" y="768544"/>
            <a:ext cx="5135532" cy="3884870"/>
          </a:xfrm>
          <a:prstGeom prst="rect">
            <a:avLst/>
          </a:prstGeom>
          <a:noFill/>
          <a:ln>
            <a:noFill/>
          </a:ln>
        </p:spPr>
      </p:pic>
      <p:pic>
        <p:nvPicPr>
          <p:cNvPr id="544" name="Google Shape;544;p64"/>
          <p:cNvPicPr preferRelativeResize="0"/>
          <p:nvPr/>
        </p:nvPicPr>
        <p:blipFill rotWithShape="1">
          <a:blip r:embed="rId4">
            <a:alphaModFix/>
          </a:blip>
          <a:srcRect/>
          <a:stretch/>
        </p:blipFill>
        <p:spPr>
          <a:xfrm>
            <a:off x="400049" y="2088046"/>
            <a:ext cx="3231283" cy="1245864"/>
          </a:xfrm>
          <a:prstGeom prst="rect">
            <a:avLst/>
          </a:prstGeom>
          <a:noFill/>
          <a:ln>
            <a:noFill/>
          </a:ln>
        </p:spPr>
      </p:pic>
      <p:sp>
        <p:nvSpPr>
          <p:cNvPr id="2" name="Slide Number Placeholder 1">
            <a:extLst>
              <a:ext uri="{FF2B5EF4-FFF2-40B4-BE49-F238E27FC236}">
                <a16:creationId xmlns:a16="http://schemas.microsoft.com/office/drawing/2014/main" id="{6CAE4E19-CD5B-3FFC-18E7-F5F4F0B4B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5"/>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Neural Network</a:t>
            </a:r>
            <a:endParaRPr sz="2100" b="1">
              <a:solidFill>
                <a:schemeClr val="dk1"/>
              </a:solidFill>
              <a:latin typeface="Arial"/>
              <a:ea typeface="Arial"/>
              <a:cs typeface="Arial"/>
              <a:sym typeface="Arial"/>
            </a:endParaRPr>
          </a:p>
        </p:txBody>
      </p:sp>
      <p:sp>
        <p:nvSpPr>
          <p:cNvPr id="550" name="Google Shape;550;p65"/>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1" name="Google Shape;551;p65"/>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Model Evaluation</a:t>
            </a:r>
            <a:endParaRPr sz="1800" b="1">
              <a:solidFill>
                <a:schemeClr val="dk1"/>
              </a:solidFill>
              <a:latin typeface="Arial"/>
              <a:ea typeface="Arial"/>
              <a:cs typeface="Arial"/>
              <a:sym typeface="Arial"/>
            </a:endParaRPr>
          </a:p>
        </p:txBody>
      </p:sp>
      <p:sp>
        <p:nvSpPr>
          <p:cNvPr id="552" name="Google Shape;552;p65"/>
          <p:cNvSpPr txBox="1"/>
          <p:nvPr/>
        </p:nvSpPr>
        <p:spPr>
          <a:xfrm>
            <a:off x="1802882" y="2078724"/>
            <a:ext cx="4607885" cy="173124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Model I outperformed the rest. </a:t>
            </a:r>
            <a:endParaRPr sz="1100"/>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 sz="1800" b="1">
                <a:solidFill>
                  <a:schemeClr val="dk1"/>
                </a:solidFill>
                <a:latin typeface="Arial"/>
                <a:ea typeface="Arial"/>
                <a:cs typeface="Arial"/>
                <a:sym typeface="Arial"/>
              </a:rPr>
              <a:t>Its MSE converges faster and steadier with the increase of epoch.</a:t>
            </a:r>
            <a:endParaRPr sz="1100"/>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 sz="1800" b="1">
                <a:solidFill>
                  <a:schemeClr val="dk1"/>
                </a:solidFill>
                <a:latin typeface="Arial"/>
                <a:ea typeface="Arial"/>
                <a:cs typeface="Arial"/>
                <a:sym typeface="Arial"/>
              </a:rPr>
              <a:t>It has a highest validation R square. </a:t>
            </a:r>
            <a:endParaRPr sz="1800" b="1">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4142424B-4C57-75E7-79A0-09B9937B2D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6"/>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558" name="Google Shape;558;p66"/>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59" name="Google Shape;559;p66"/>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Overview</a:t>
            </a:r>
            <a:endParaRPr sz="1800" b="1">
              <a:solidFill>
                <a:schemeClr val="dk1"/>
              </a:solidFill>
              <a:latin typeface="Arial"/>
              <a:ea typeface="Arial"/>
              <a:cs typeface="Arial"/>
              <a:sym typeface="Arial"/>
            </a:endParaRPr>
          </a:p>
        </p:txBody>
      </p:sp>
      <p:sp>
        <p:nvSpPr>
          <p:cNvPr id="560" name="Google Shape;560;p66"/>
          <p:cNvSpPr txBox="1"/>
          <p:nvPr/>
        </p:nvSpPr>
        <p:spPr>
          <a:xfrm>
            <a:off x="1345682" y="2031930"/>
            <a:ext cx="5873826" cy="692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Motivation: LSTM (Long Short-Term Memory) networks are particularly suited for forecasting market data and can effectively manage time-series data, capturing long-term dependencies that other models might overlook.</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D7EAA91-F027-6542-E8A3-FAA5C79CDB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7"/>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566" name="Google Shape;566;p67"/>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67" name="Google Shape;567;p67"/>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Preparation</a:t>
            </a:r>
            <a:endParaRPr sz="1800" b="1">
              <a:solidFill>
                <a:schemeClr val="dk1"/>
              </a:solidFill>
              <a:latin typeface="Arial"/>
              <a:ea typeface="Arial"/>
              <a:cs typeface="Arial"/>
              <a:sym typeface="Arial"/>
            </a:endParaRPr>
          </a:p>
        </p:txBody>
      </p:sp>
      <p:sp>
        <p:nvSpPr>
          <p:cNvPr id="568" name="Google Shape;568;p67"/>
          <p:cNvSpPr txBox="1"/>
          <p:nvPr/>
        </p:nvSpPr>
        <p:spPr>
          <a:xfrm>
            <a:off x="1600863" y="1675749"/>
            <a:ext cx="5740919" cy="50010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Data: We have preprocessed out data in Section 2. We only split the processed data into training set(80%) and validation set(20%) here.</a:t>
            </a:r>
            <a:endParaRPr sz="1400" dirty="0">
              <a:solidFill>
                <a:schemeClr val="dk1"/>
              </a:solidFill>
              <a:latin typeface="Arial"/>
              <a:ea typeface="Arial"/>
              <a:cs typeface="Arial"/>
              <a:sym typeface="Arial"/>
            </a:endParaRPr>
          </a:p>
        </p:txBody>
      </p:sp>
      <p:sp>
        <p:nvSpPr>
          <p:cNvPr id="569" name="Google Shape;569;p67"/>
          <p:cNvSpPr txBox="1"/>
          <p:nvPr/>
        </p:nvSpPr>
        <p:spPr>
          <a:xfrm>
            <a:off x="1600863" y="3042821"/>
            <a:ext cx="5740919" cy="6924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Metric: We used the MSE as the loss function to perform optimization. We also keep track of sample weighted zero-mean R-squared score to select model. It has a much smaller value compared to R square. </a:t>
            </a:r>
            <a:endParaRPr sz="1400">
              <a:solidFill>
                <a:schemeClr val="dk1"/>
              </a:solidFill>
              <a:latin typeface="Arial"/>
              <a:ea typeface="Arial"/>
              <a:cs typeface="Arial"/>
              <a:sym typeface="Arial"/>
            </a:endParaRPr>
          </a:p>
        </p:txBody>
      </p:sp>
      <p:pic>
        <p:nvPicPr>
          <p:cNvPr id="570" name="Google Shape;570;p67"/>
          <p:cNvPicPr preferRelativeResize="0"/>
          <p:nvPr/>
        </p:nvPicPr>
        <p:blipFill rotWithShape="1">
          <a:blip r:embed="rId3">
            <a:alphaModFix/>
          </a:blip>
          <a:srcRect r="13361" b="818"/>
          <a:stretch/>
        </p:blipFill>
        <p:spPr>
          <a:xfrm>
            <a:off x="2461787" y="3947279"/>
            <a:ext cx="3242930" cy="979525"/>
          </a:xfrm>
          <a:prstGeom prst="rect">
            <a:avLst/>
          </a:prstGeom>
          <a:noFill/>
          <a:ln>
            <a:noFill/>
          </a:ln>
        </p:spPr>
      </p:pic>
      <p:sp>
        <p:nvSpPr>
          <p:cNvPr id="571" name="Google Shape;571;p67"/>
          <p:cNvSpPr txBox="1"/>
          <p:nvPr/>
        </p:nvSpPr>
        <p:spPr>
          <a:xfrm>
            <a:off x="1600863" y="2346113"/>
            <a:ext cx="5740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Epoch: We chose Epoch number to be 20 due to limited computational power but still </a:t>
            </a:r>
            <a:r>
              <a:rPr lang="en">
                <a:solidFill>
                  <a:schemeClr val="dk1"/>
                </a:solidFill>
              </a:rPr>
              <a:t>yield </a:t>
            </a:r>
            <a:r>
              <a:rPr lang="en" sz="1400">
                <a:solidFill>
                  <a:schemeClr val="dk1"/>
                </a:solidFill>
                <a:latin typeface="Arial"/>
                <a:ea typeface="Arial"/>
                <a:cs typeface="Arial"/>
                <a:sym typeface="Arial"/>
              </a:rPr>
              <a:t>decent result.</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82B075D0-FAC5-63E8-5482-67EB46974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8"/>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577" name="Google Shape;577;p68"/>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78" name="Google Shape;578;p68"/>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a:t>
            </a:r>
            <a:endParaRPr sz="1800" b="1">
              <a:solidFill>
                <a:schemeClr val="dk1"/>
              </a:solidFill>
              <a:latin typeface="Arial"/>
              <a:ea typeface="Arial"/>
              <a:cs typeface="Arial"/>
              <a:sym typeface="Arial"/>
            </a:endParaRPr>
          </a:p>
        </p:txBody>
      </p:sp>
      <p:sp>
        <p:nvSpPr>
          <p:cNvPr id="579" name="Google Shape;579;p68"/>
          <p:cNvSpPr txBox="1"/>
          <p:nvPr/>
        </p:nvSpPr>
        <p:spPr>
          <a:xfrm>
            <a:off x="606719" y="2494456"/>
            <a:ext cx="297113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2 hidden layers and 64 hidden size</a:t>
            </a:r>
            <a:endParaRPr sz="1400">
              <a:solidFill>
                <a:schemeClr val="dk1"/>
              </a:solidFill>
              <a:latin typeface="Arial"/>
              <a:ea typeface="Arial"/>
              <a:cs typeface="Arial"/>
              <a:sym typeface="Arial"/>
            </a:endParaRPr>
          </a:p>
        </p:txBody>
      </p:sp>
      <p:pic>
        <p:nvPicPr>
          <p:cNvPr id="580" name="Google Shape;580;p68"/>
          <p:cNvPicPr preferRelativeResize="0"/>
          <p:nvPr/>
        </p:nvPicPr>
        <p:blipFill rotWithShape="1">
          <a:blip r:embed="rId3">
            <a:alphaModFix/>
          </a:blip>
          <a:srcRect/>
          <a:stretch/>
        </p:blipFill>
        <p:spPr>
          <a:xfrm>
            <a:off x="3445361" y="599974"/>
            <a:ext cx="2657612" cy="3943552"/>
          </a:xfrm>
          <a:prstGeom prst="rect">
            <a:avLst/>
          </a:prstGeom>
          <a:noFill/>
          <a:ln>
            <a:noFill/>
          </a:ln>
        </p:spPr>
      </p:pic>
      <p:pic>
        <p:nvPicPr>
          <p:cNvPr id="581" name="Google Shape;581;p68"/>
          <p:cNvPicPr preferRelativeResize="0"/>
          <p:nvPr/>
        </p:nvPicPr>
        <p:blipFill rotWithShape="1">
          <a:blip r:embed="rId4">
            <a:alphaModFix/>
          </a:blip>
          <a:srcRect/>
          <a:stretch/>
        </p:blipFill>
        <p:spPr>
          <a:xfrm>
            <a:off x="5991331" y="448858"/>
            <a:ext cx="2833833" cy="4091198"/>
          </a:xfrm>
          <a:prstGeom prst="rect">
            <a:avLst/>
          </a:prstGeom>
          <a:noFill/>
          <a:ln>
            <a:noFill/>
          </a:ln>
        </p:spPr>
      </p:pic>
      <p:sp>
        <p:nvSpPr>
          <p:cNvPr id="2" name="Slide Number Placeholder 1">
            <a:extLst>
              <a:ext uri="{FF2B5EF4-FFF2-40B4-BE49-F238E27FC236}">
                <a16:creationId xmlns:a16="http://schemas.microsoft.com/office/drawing/2014/main" id="{B725A2CF-92E6-3715-91CE-3508C3B3E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9"/>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587" name="Google Shape;587;p69"/>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88" name="Google Shape;588;p69"/>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a:t>
            </a:r>
            <a:endParaRPr sz="1800" b="1">
              <a:solidFill>
                <a:schemeClr val="dk1"/>
              </a:solidFill>
              <a:latin typeface="Arial"/>
              <a:ea typeface="Arial"/>
              <a:cs typeface="Arial"/>
              <a:sym typeface="Arial"/>
            </a:endParaRPr>
          </a:p>
        </p:txBody>
      </p:sp>
      <p:pic>
        <p:nvPicPr>
          <p:cNvPr id="589" name="Google Shape;589;p69" descr="图表, 折线图, 直方图&#10;&#10;描述已自动生成"/>
          <p:cNvPicPr preferRelativeResize="0"/>
          <p:nvPr/>
        </p:nvPicPr>
        <p:blipFill rotWithShape="1">
          <a:blip r:embed="rId3">
            <a:alphaModFix/>
          </a:blip>
          <a:srcRect/>
          <a:stretch/>
        </p:blipFill>
        <p:spPr>
          <a:xfrm>
            <a:off x="343258" y="1637414"/>
            <a:ext cx="3237158" cy="3051293"/>
          </a:xfrm>
          <a:prstGeom prst="rect">
            <a:avLst/>
          </a:prstGeom>
          <a:noFill/>
          <a:ln>
            <a:noFill/>
          </a:ln>
        </p:spPr>
      </p:pic>
      <p:pic>
        <p:nvPicPr>
          <p:cNvPr id="590" name="Google Shape;590;p69" descr="图表, 折线图&#10;&#10;描述已自动生成"/>
          <p:cNvPicPr preferRelativeResize="0"/>
          <p:nvPr/>
        </p:nvPicPr>
        <p:blipFill rotWithShape="1">
          <a:blip r:embed="rId4">
            <a:alphaModFix/>
          </a:blip>
          <a:srcRect/>
          <a:stretch/>
        </p:blipFill>
        <p:spPr>
          <a:xfrm>
            <a:off x="4207954" y="1637413"/>
            <a:ext cx="3553813" cy="3349766"/>
          </a:xfrm>
          <a:prstGeom prst="rect">
            <a:avLst/>
          </a:prstGeom>
          <a:noFill/>
          <a:ln>
            <a:noFill/>
          </a:ln>
        </p:spPr>
      </p:pic>
      <p:sp>
        <p:nvSpPr>
          <p:cNvPr id="2" name="Slide Number Placeholder 1">
            <a:extLst>
              <a:ext uri="{FF2B5EF4-FFF2-40B4-BE49-F238E27FC236}">
                <a16:creationId xmlns:a16="http://schemas.microsoft.com/office/drawing/2014/main" id="{EFF747BB-55AE-F405-0E60-FFA002817A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0"/>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596" name="Google Shape;596;p70"/>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97" name="Google Shape;597;p70"/>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a:t>
            </a:r>
            <a:endParaRPr sz="1800" b="1">
              <a:solidFill>
                <a:schemeClr val="dk1"/>
              </a:solidFill>
              <a:latin typeface="Arial"/>
              <a:ea typeface="Arial"/>
              <a:cs typeface="Arial"/>
              <a:sym typeface="Arial"/>
            </a:endParaRPr>
          </a:p>
        </p:txBody>
      </p:sp>
      <p:pic>
        <p:nvPicPr>
          <p:cNvPr id="598" name="Google Shape;598;p70" descr="图表, 折线图&#10;&#10;描述已自动生成"/>
          <p:cNvPicPr preferRelativeResize="0"/>
          <p:nvPr/>
        </p:nvPicPr>
        <p:blipFill rotWithShape="1">
          <a:blip r:embed="rId3">
            <a:alphaModFix/>
          </a:blip>
          <a:srcRect/>
          <a:stretch/>
        </p:blipFill>
        <p:spPr>
          <a:xfrm>
            <a:off x="4748888" y="1549115"/>
            <a:ext cx="3553813" cy="3349766"/>
          </a:xfrm>
          <a:prstGeom prst="rect">
            <a:avLst/>
          </a:prstGeom>
          <a:noFill/>
          <a:ln>
            <a:noFill/>
          </a:ln>
        </p:spPr>
      </p:pic>
      <p:sp>
        <p:nvSpPr>
          <p:cNvPr id="599" name="Google Shape;599;p70"/>
          <p:cNvSpPr txBox="1"/>
          <p:nvPr/>
        </p:nvSpPr>
        <p:spPr>
          <a:xfrm>
            <a:off x="719026" y="2172689"/>
            <a:ext cx="29013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From the perspective of weighted R square, this model perform well and we might choose model at epoch 17 or increase the number of epochs and try different regularization parameters.</a:t>
            </a:r>
            <a:endParaRPr sz="1100"/>
          </a:p>
        </p:txBody>
      </p:sp>
      <p:sp>
        <p:nvSpPr>
          <p:cNvPr id="2" name="Slide Number Placeholder 1">
            <a:extLst>
              <a:ext uri="{FF2B5EF4-FFF2-40B4-BE49-F238E27FC236}">
                <a16:creationId xmlns:a16="http://schemas.microsoft.com/office/drawing/2014/main" id="{0FDEF356-FF2C-3E09-948D-FA93D50830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1"/>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05" name="Google Shape;605;p71"/>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6" name="Google Shape;606;p71"/>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a:t>
            </a:r>
            <a:endParaRPr sz="1800" b="1">
              <a:solidFill>
                <a:schemeClr val="dk1"/>
              </a:solidFill>
              <a:latin typeface="Arial"/>
              <a:ea typeface="Arial"/>
              <a:cs typeface="Arial"/>
              <a:sym typeface="Arial"/>
            </a:endParaRPr>
          </a:p>
        </p:txBody>
      </p:sp>
      <p:pic>
        <p:nvPicPr>
          <p:cNvPr id="607" name="Google Shape;607;p71" descr="图表, 折线图, 直方图&#10;&#10;描述已自动生成"/>
          <p:cNvPicPr preferRelativeResize="0"/>
          <p:nvPr/>
        </p:nvPicPr>
        <p:blipFill rotWithShape="1">
          <a:blip r:embed="rId3">
            <a:alphaModFix/>
          </a:blip>
          <a:srcRect/>
          <a:stretch/>
        </p:blipFill>
        <p:spPr>
          <a:xfrm>
            <a:off x="343258" y="1549115"/>
            <a:ext cx="3237158" cy="3051293"/>
          </a:xfrm>
          <a:prstGeom prst="rect">
            <a:avLst/>
          </a:prstGeom>
          <a:noFill/>
          <a:ln>
            <a:noFill/>
          </a:ln>
        </p:spPr>
      </p:pic>
      <p:sp>
        <p:nvSpPr>
          <p:cNvPr id="608" name="Google Shape;608;p71"/>
          <p:cNvSpPr txBox="1"/>
          <p:nvPr/>
        </p:nvSpPr>
        <p:spPr>
          <a:xfrm>
            <a:off x="4380614" y="2019081"/>
            <a:ext cx="3498000" cy="1577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However, the MSE loss function have present some interesting behavior. The gap between training loss and validation loss is quite stable thus we cannot determine whether it overfits. We might try different value of regularization parameters in the future.</a:t>
            </a:r>
            <a:endParaRPr sz="1100"/>
          </a:p>
        </p:txBody>
      </p:sp>
      <p:sp>
        <p:nvSpPr>
          <p:cNvPr id="2" name="Slide Number Placeholder 1">
            <a:extLst>
              <a:ext uri="{FF2B5EF4-FFF2-40B4-BE49-F238E27FC236}">
                <a16:creationId xmlns:a16="http://schemas.microsoft.com/office/drawing/2014/main" id="{96414FD4-0DC6-C6BF-0BB3-99F8A6135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2"/>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14" name="Google Shape;614;p72"/>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15" name="Google Shape;615;p72"/>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II</a:t>
            </a:r>
            <a:endParaRPr sz="1800" b="1">
              <a:solidFill>
                <a:schemeClr val="dk1"/>
              </a:solidFill>
              <a:latin typeface="Arial"/>
              <a:ea typeface="Arial"/>
              <a:cs typeface="Arial"/>
              <a:sym typeface="Arial"/>
            </a:endParaRPr>
          </a:p>
        </p:txBody>
      </p:sp>
      <p:sp>
        <p:nvSpPr>
          <p:cNvPr id="616" name="Google Shape;616;p72"/>
          <p:cNvSpPr txBox="1"/>
          <p:nvPr/>
        </p:nvSpPr>
        <p:spPr>
          <a:xfrm>
            <a:off x="606719" y="2494456"/>
            <a:ext cx="297113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3 hidden layers and 128 hidden size</a:t>
            </a:r>
            <a:endParaRPr sz="1400">
              <a:solidFill>
                <a:schemeClr val="dk1"/>
              </a:solidFill>
              <a:latin typeface="Arial"/>
              <a:ea typeface="Arial"/>
              <a:cs typeface="Arial"/>
              <a:sym typeface="Arial"/>
            </a:endParaRPr>
          </a:p>
        </p:txBody>
      </p:sp>
      <p:pic>
        <p:nvPicPr>
          <p:cNvPr id="617" name="Google Shape;617;p72"/>
          <p:cNvPicPr preferRelativeResize="0"/>
          <p:nvPr/>
        </p:nvPicPr>
        <p:blipFill rotWithShape="1">
          <a:blip r:embed="rId3">
            <a:alphaModFix/>
          </a:blip>
          <a:srcRect/>
          <a:stretch/>
        </p:blipFill>
        <p:spPr>
          <a:xfrm>
            <a:off x="3523447" y="586977"/>
            <a:ext cx="2733815" cy="3814958"/>
          </a:xfrm>
          <a:prstGeom prst="rect">
            <a:avLst/>
          </a:prstGeom>
          <a:noFill/>
          <a:ln>
            <a:noFill/>
          </a:ln>
        </p:spPr>
      </p:pic>
      <p:pic>
        <p:nvPicPr>
          <p:cNvPr id="618" name="Google Shape;618;p72"/>
          <p:cNvPicPr preferRelativeResize="0"/>
          <p:nvPr/>
        </p:nvPicPr>
        <p:blipFill rotWithShape="1">
          <a:blip r:embed="rId4">
            <a:alphaModFix/>
          </a:blip>
          <a:srcRect/>
          <a:stretch/>
        </p:blipFill>
        <p:spPr>
          <a:xfrm>
            <a:off x="6186429" y="413245"/>
            <a:ext cx="2654446" cy="3988690"/>
          </a:xfrm>
          <a:prstGeom prst="rect">
            <a:avLst/>
          </a:prstGeom>
          <a:noFill/>
          <a:ln>
            <a:noFill/>
          </a:ln>
        </p:spPr>
      </p:pic>
      <p:sp>
        <p:nvSpPr>
          <p:cNvPr id="2" name="Slide Number Placeholder 1">
            <a:extLst>
              <a:ext uri="{FF2B5EF4-FFF2-40B4-BE49-F238E27FC236}">
                <a16:creationId xmlns:a16="http://schemas.microsoft.com/office/drawing/2014/main" id="{DBDE6EF9-6A3B-D3EA-986B-E7B7D77279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3"/>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24" name="Google Shape;624;p73"/>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25" name="Google Shape;625;p73"/>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II</a:t>
            </a:r>
            <a:endParaRPr sz="1800" b="1">
              <a:solidFill>
                <a:schemeClr val="dk1"/>
              </a:solidFill>
              <a:latin typeface="Arial"/>
              <a:ea typeface="Arial"/>
              <a:cs typeface="Arial"/>
              <a:sym typeface="Arial"/>
            </a:endParaRPr>
          </a:p>
        </p:txBody>
      </p:sp>
      <p:pic>
        <p:nvPicPr>
          <p:cNvPr id="626" name="Google Shape;626;p73" descr="图表, 直方图&#10;&#10;描述已自动生成"/>
          <p:cNvPicPr preferRelativeResize="0"/>
          <p:nvPr/>
        </p:nvPicPr>
        <p:blipFill rotWithShape="1">
          <a:blip r:embed="rId3">
            <a:alphaModFix/>
          </a:blip>
          <a:srcRect/>
          <a:stretch/>
        </p:blipFill>
        <p:spPr>
          <a:xfrm>
            <a:off x="289855" y="1684402"/>
            <a:ext cx="3256103" cy="3069150"/>
          </a:xfrm>
          <a:prstGeom prst="rect">
            <a:avLst/>
          </a:prstGeom>
          <a:noFill/>
          <a:ln>
            <a:noFill/>
          </a:ln>
        </p:spPr>
      </p:pic>
      <p:pic>
        <p:nvPicPr>
          <p:cNvPr id="627" name="Google Shape;627;p73" descr="图表, 折线图&#10;&#10;描述已自动生成"/>
          <p:cNvPicPr preferRelativeResize="0"/>
          <p:nvPr/>
        </p:nvPicPr>
        <p:blipFill rotWithShape="1">
          <a:blip r:embed="rId4">
            <a:alphaModFix/>
          </a:blip>
          <a:srcRect/>
          <a:stretch/>
        </p:blipFill>
        <p:spPr>
          <a:xfrm>
            <a:off x="4394881" y="1763769"/>
            <a:ext cx="3256103" cy="3069150"/>
          </a:xfrm>
          <a:prstGeom prst="rect">
            <a:avLst/>
          </a:prstGeom>
          <a:noFill/>
          <a:ln>
            <a:noFill/>
          </a:ln>
        </p:spPr>
      </p:pic>
      <p:sp>
        <p:nvSpPr>
          <p:cNvPr id="628" name="Google Shape;628;p73"/>
          <p:cNvSpPr txBox="1"/>
          <p:nvPr/>
        </p:nvSpPr>
        <p:spPr>
          <a:xfrm>
            <a:off x="3736932" y="856618"/>
            <a:ext cx="4572000" cy="6924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We can tell that we are overfitting in this model and it performs poorly. Thus, we are going to try simpler architecture.</a:t>
            </a:r>
            <a:endParaRPr sz="1100"/>
          </a:p>
        </p:txBody>
      </p:sp>
      <p:sp>
        <p:nvSpPr>
          <p:cNvPr id="2" name="Slide Number Placeholder 1">
            <a:extLst>
              <a:ext uri="{FF2B5EF4-FFF2-40B4-BE49-F238E27FC236}">
                <a16:creationId xmlns:a16="http://schemas.microsoft.com/office/drawing/2014/main" id="{5CDB7CC7-0E4B-9144-1EB8-0D45B92CF7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p:nvPr/>
        </p:nvSpPr>
        <p:spPr>
          <a:xfrm>
            <a:off x="1961268" y="1858184"/>
            <a:ext cx="2467192"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a:solidFill>
                  <a:schemeClr val="dk1"/>
                </a:solidFill>
                <a:latin typeface="Arial"/>
                <a:ea typeface="Arial"/>
                <a:cs typeface="Arial"/>
                <a:sym typeface="Arial"/>
              </a:rPr>
              <a:t>Preprocessing</a:t>
            </a:r>
            <a:endParaRPr sz="2400" b="1">
              <a:solidFill>
                <a:schemeClr val="dk1"/>
              </a:solidFill>
              <a:latin typeface="Arial"/>
              <a:ea typeface="Arial"/>
              <a:cs typeface="Arial"/>
              <a:sym typeface="Arial"/>
            </a:endParaRPr>
          </a:p>
        </p:txBody>
      </p:sp>
      <p:sp>
        <p:nvSpPr>
          <p:cNvPr id="188" name="Google Shape;188;p29"/>
          <p:cNvSpPr txBox="1"/>
          <p:nvPr/>
        </p:nvSpPr>
        <p:spPr>
          <a:xfrm>
            <a:off x="1961268" y="2958653"/>
            <a:ext cx="4173718"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dirty="0">
                <a:solidFill>
                  <a:schemeClr val="dk1"/>
                </a:solidFill>
                <a:latin typeface="Arial"/>
                <a:ea typeface="Arial"/>
                <a:cs typeface="Arial"/>
                <a:sym typeface="Arial"/>
              </a:rPr>
              <a:t>Unsupervised Learning</a:t>
            </a:r>
            <a:endParaRPr sz="2400" b="1" dirty="0">
              <a:solidFill>
                <a:schemeClr val="dk1"/>
              </a:solidFill>
              <a:latin typeface="Arial"/>
              <a:ea typeface="Arial"/>
              <a:cs typeface="Arial"/>
              <a:sym typeface="Arial"/>
            </a:endParaRPr>
          </a:p>
        </p:txBody>
      </p:sp>
      <p:sp>
        <p:nvSpPr>
          <p:cNvPr id="189" name="Google Shape;189;p29"/>
          <p:cNvSpPr txBox="1"/>
          <p:nvPr/>
        </p:nvSpPr>
        <p:spPr>
          <a:xfrm>
            <a:off x="132837" y="320992"/>
            <a:ext cx="1802219"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Arial"/>
                <a:ea typeface="Arial"/>
                <a:cs typeface="Arial"/>
                <a:sym typeface="Arial"/>
              </a:rPr>
              <a:t>Data Analysis</a:t>
            </a:r>
            <a:endParaRPr sz="2100" b="1" dirty="0">
              <a:solidFill>
                <a:schemeClr val="dk1"/>
              </a:solidFill>
              <a:latin typeface="Arial"/>
              <a:ea typeface="Arial"/>
              <a:cs typeface="Arial"/>
              <a:sym typeface="Arial"/>
            </a:endParaRPr>
          </a:p>
        </p:txBody>
      </p:sp>
      <p:sp>
        <p:nvSpPr>
          <p:cNvPr id="190" name="Google Shape;190;p29"/>
          <p:cNvSpPr/>
          <p:nvPr/>
        </p:nvSpPr>
        <p:spPr>
          <a:xfrm rot="10800000" flipH="1">
            <a:off x="55742" y="1084271"/>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1" name="Google Shape;191;p29"/>
          <p:cNvSpPr txBox="1"/>
          <p:nvPr/>
        </p:nvSpPr>
        <p:spPr>
          <a:xfrm>
            <a:off x="6256998" y="590185"/>
            <a:ext cx="1488908" cy="276999"/>
          </a:xfrm>
          <a:prstGeom prst="rect">
            <a:avLst/>
          </a:prstGeom>
          <a:noFill/>
          <a:ln w="19050" cap="flat" cmpd="sng">
            <a:solidFill>
              <a:srgbClr val="143C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4.5 million rows</a:t>
            </a:r>
            <a:endParaRPr sz="1400">
              <a:solidFill>
                <a:schemeClr val="dk1"/>
              </a:solidFill>
              <a:latin typeface="Arial"/>
              <a:ea typeface="Arial"/>
              <a:cs typeface="Arial"/>
              <a:sym typeface="Arial"/>
            </a:endParaRPr>
          </a:p>
        </p:txBody>
      </p:sp>
      <p:sp>
        <p:nvSpPr>
          <p:cNvPr id="192" name="Google Shape;192;p29"/>
          <p:cNvSpPr txBox="1"/>
          <p:nvPr/>
        </p:nvSpPr>
        <p:spPr>
          <a:xfrm>
            <a:off x="5294663" y="1335572"/>
            <a:ext cx="1488908"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Processed Data</a:t>
            </a:r>
            <a:endParaRPr sz="1400">
              <a:solidFill>
                <a:schemeClr val="dk1"/>
              </a:solidFill>
              <a:latin typeface="Arial"/>
              <a:ea typeface="Arial"/>
              <a:cs typeface="Arial"/>
              <a:sym typeface="Arial"/>
            </a:endParaRPr>
          </a:p>
        </p:txBody>
      </p:sp>
      <p:sp>
        <p:nvSpPr>
          <p:cNvPr id="193" name="Google Shape;193;p29"/>
          <p:cNvSpPr txBox="1"/>
          <p:nvPr/>
        </p:nvSpPr>
        <p:spPr>
          <a:xfrm>
            <a:off x="7346746" y="1358575"/>
            <a:ext cx="1488908" cy="276999"/>
          </a:xfrm>
          <a:prstGeom prst="rect">
            <a:avLst/>
          </a:prstGeom>
          <a:noFill/>
          <a:ln w="19050"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Understanding</a:t>
            </a:r>
            <a:endParaRPr sz="1400">
              <a:solidFill>
                <a:schemeClr val="dk1"/>
              </a:solidFill>
              <a:latin typeface="Arial"/>
              <a:ea typeface="Arial"/>
              <a:cs typeface="Arial"/>
              <a:sym typeface="Arial"/>
            </a:endParaRPr>
          </a:p>
        </p:txBody>
      </p:sp>
      <p:cxnSp>
        <p:nvCxnSpPr>
          <p:cNvPr id="194" name="Google Shape;194;p29"/>
          <p:cNvCxnSpPr>
            <a:stCxn id="191" idx="2"/>
            <a:endCxn id="192" idx="0"/>
          </p:cNvCxnSpPr>
          <p:nvPr/>
        </p:nvCxnSpPr>
        <p:spPr>
          <a:xfrm flipH="1">
            <a:off x="6039052" y="867184"/>
            <a:ext cx="962400" cy="4683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95" name="Google Shape;195;p29"/>
          <p:cNvCxnSpPr>
            <a:stCxn id="191" idx="2"/>
            <a:endCxn id="193" idx="0"/>
          </p:cNvCxnSpPr>
          <p:nvPr/>
        </p:nvCxnSpPr>
        <p:spPr>
          <a:xfrm>
            <a:off x="7001452" y="867184"/>
            <a:ext cx="1089600" cy="491400"/>
          </a:xfrm>
          <a:prstGeom prst="straightConnector1">
            <a:avLst/>
          </a:prstGeom>
          <a:noFill/>
          <a:ln w="19050" cap="flat" cmpd="sng">
            <a:solidFill>
              <a:schemeClr val="accent1"/>
            </a:solidFill>
            <a:prstDash val="solid"/>
            <a:miter lim="800000"/>
            <a:headEnd type="none" w="sm" len="sm"/>
            <a:tailEnd type="triangle" w="med" len="med"/>
          </a:ln>
        </p:spPr>
      </p:cxnSp>
      <p:sp>
        <p:nvSpPr>
          <p:cNvPr id="2" name="Slide Number Placeholder 1">
            <a:extLst>
              <a:ext uri="{FF2B5EF4-FFF2-40B4-BE49-F238E27FC236}">
                <a16:creationId xmlns:a16="http://schemas.microsoft.com/office/drawing/2014/main" id="{D6D660FF-E289-3BB8-05CD-4BDBCBB547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4"/>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34" name="Google Shape;634;p74"/>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35" name="Google Shape;635;p74"/>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III</a:t>
            </a:r>
            <a:endParaRPr sz="1800" b="1">
              <a:solidFill>
                <a:schemeClr val="dk1"/>
              </a:solidFill>
              <a:latin typeface="Arial"/>
              <a:ea typeface="Arial"/>
              <a:cs typeface="Arial"/>
              <a:sym typeface="Arial"/>
            </a:endParaRPr>
          </a:p>
        </p:txBody>
      </p:sp>
      <p:sp>
        <p:nvSpPr>
          <p:cNvPr id="636" name="Google Shape;636;p74"/>
          <p:cNvSpPr txBox="1"/>
          <p:nvPr/>
        </p:nvSpPr>
        <p:spPr>
          <a:xfrm>
            <a:off x="271394" y="2445818"/>
            <a:ext cx="3091074"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1 hidden layers and 32 hidden size</a:t>
            </a:r>
            <a:endParaRPr sz="1400" dirty="0">
              <a:solidFill>
                <a:schemeClr val="dk1"/>
              </a:solidFill>
              <a:latin typeface="Arial"/>
              <a:ea typeface="Arial"/>
              <a:cs typeface="Arial"/>
              <a:sym typeface="Arial"/>
            </a:endParaRPr>
          </a:p>
        </p:txBody>
      </p:sp>
      <p:pic>
        <p:nvPicPr>
          <p:cNvPr id="637" name="Google Shape;637;p74"/>
          <p:cNvPicPr preferRelativeResize="0"/>
          <p:nvPr/>
        </p:nvPicPr>
        <p:blipFill rotWithShape="1">
          <a:blip r:embed="rId3">
            <a:alphaModFix/>
          </a:blip>
          <a:srcRect/>
          <a:stretch/>
        </p:blipFill>
        <p:spPr>
          <a:xfrm>
            <a:off x="3178897" y="561871"/>
            <a:ext cx="2786206" cy="4019756"/>
          </a:xfrm>
          <a:prstGeom prst="rect">
            <a:avLst/>
          </a:prstGeom>
          <a:noFill/>
          <a:ln>
            <a:noFill/>
          </a:ln>
        </p:spPr>
      </p:pic>
      <p:pic>
        <p:nvPicPr>
          <p:cNvPr id="638" name="Google Shape;638;p74"/>
          <p:cNvPicPr preferRelativeResize="0"/>
          <p:nvPr/>
        </p:nvPicPr>
        <p:blipFill rotWithShape="1">
          <a:blip r:embed="rId4">
            <a:alphaModFix/>
          </a:blip>
          <a:srcRect/>
          <a:stretch/>
        </p:blipFill>
        <p:spPr>
          <a:xfrm>
            <a:off x="6214994" y="626167"/>
            <a:ext cx="2657612" cy="3891163"/>
          </a:xfrm>
          <a:prstGeom prst="rect">
            <a:avLst/>
          </a:prstGeom>
          <a:noFill/>
          <a:ln>
            <a:noFill/>
          </a:ln>
        </p:spPr>
      </p:pic>
      <p:sp>
        <p:nvSpPr>
          <p:cNvPr id="2" name="Slide Number Placeholder 1">
            <a:extLst>
              <a:ext uri="{FF2B5EF4-FFF2-40B4-BE49-F238E27FC236}">
                <a16:creationId xmlns:a16="http://schemas.microsoft.com/office/drawing/2014/main" id="{68CCCFD6-E1D4-0DEC-4E22-2A7BBC7C4D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44" name="Google Shape;644;p75"/>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5" name="Google Shape;645;p75"/>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Architecture III</a:t>
            </a:r>
            <a:endParaRPr sz="1800" b="1">
              <a:solidFill>
                <a:schemeClr val="dk1"/>
              </a:solidFill>
              <a:latin typeface="Arial"/>
              <a:ea typeface="Arial"/>
              <a:cs typeface="Arial"/>
              <a:sym typeface="Arial"/>
            </a:endParaRPr>
          </a:p>
        </p:txBody>
      </p:sp>
      <p:pic>
        <p:nvPicPr>
          <p:cNvPr id="646" name="Google Shape;646;p75" descr="图表, 折线图&#10;&#10;描述已自动生成"/>
          <p:cNvPicPr preferRelativeResize="0"/>
          <p:nvPr/>
        </p:nvPicPr>
        <p:blipFill rotWithShape="1">
          <a:blip r:embed="rId3">
            <a:alphaModFix/>
          </a:blip>
          <a:srcRect/>
          <a:stretch/>
        </p:blipFill>
        <p:spPr>
          <a:xfrm>
            <a:off x="400049" y="1762064"/>
            <a:ext cx="3002369" cy="2829984"/>
          </a:xfrm>
          <a:prstGeom prst="rect">
            <a:avLst/>
          </a:prstGeom>
          <a:noFill/>
          <a:ln>
            <a:noFill/>
          </a:ln>
        </p:spPr>
      </p:pic>
      <p:pic>
        <p:nvPicPr>
          <p:cNvPr id="647" name="Google Shape;647;p75" descr="图表, 折线图&#10;&#10;描述已自动生成"/>
          <p:cNvPicPr preferRelativeResize="0"/>
          <p:nvPr/>
        </p:nvPicPr>
        <p:blipFill rotWithShape="1">
          <a:blip r:embed="rId4">
            <a:alphaModFix/>
          </a:blip>
          <a:srcRect/>
          <a:stretch/>
        </p:blipFill>
        <p:spPr>
          <a:xfrm>
            <a:off x="4470991" y="1723099"/>
            <a:ext cx="3264195" cy="3076777"/>
          </a:xfrm>
          <a:prstGeom prst="rect">
            <a:avLst/>
          </a:prstGeom>
          <a:noFill/>
          <a:ln>
            <a:noFill/>
          </a:ln>
        </p:spPr>
      </p:pic>
      <p:sp>
        <p:nvSpPr>
          <p:cNvPr id="648" name="Google Shape;648;p75"/>
          <p:cNvSpPr txBox="1"/>
          <p:nvPr/>
        </p:nvSpPr>
        <p:spPr>
          <a:xfrm>
            <a:off x="3662916" y="572718"/>
            <a:ext cx="4572000"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We can observe that this simplest LSTM perform really well relatively. However the weighted R square is not quit stable. We need to increase the number of epochs and evaluate how it works further.</a:t>
            </a:r>
            <a:endParaRPr sz="1100"/>
          </a:p>
        </p:txBody>
      </p:sp>
      <p:sp>
        <p:nvSpPr>
          <p:cNvPr id="2" name="Slide Number Placeholder 1">
            <a:extLst>
              <a:ext uri="{FF2B5EF4-FFF2-40B4-BE49-F238E27FC236}">
                <a16:creationId xmlns:a16="http://schemas.microsoft.com/office/drawing/2014/main" id="{D5DD0ADC-ACAA-475F-204E-F60E8A7A33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LSTM</a:t>
            </a:r>
            <a:endParaRPr sz="2100" b="1">
              <a:solidFill>
                <a:schemeClr val="dk1"/>
              </a:solidFill>
              <a:latin typeface="Arial"/>
              <a:ea typeface="Arial"/>
              <a:cs typeface="Arial"/>
              <a:sym typeface="Arial"/>
            </a:endParaRPr>
          </a:p>
        </p:txBody>
      </p:sp>
      <p:sp>
        <p:nvSpPr>
          <p:cNvPr id="654" name="Google Shape;654;p76"/>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55" name="Google Shape;655;p76"/>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Model Evaluation</a:t>
            </a:r>
            <a:endParaRPr sz="1800" b="1">
              <a:solidFill>
                <a:schemeClr val="dk1"/>
              </a:solidFill>
              <a:latin typeface="Arial"/>
              <a:ea typeface="Arial"/>
              <a:cs typeface="Arial"/>
              <a:sym typeface="Arial"/>
            </a:endParaRPr>
          </a:p>
        </p:txBody>
      </p:sp>
      <p:sp>
        <p:nvSpPr>
          <p:cNvPr id="656" name="Google Shape;656;p76"/>
          <p:cNvSpPr txBox="1"/>
          <p:nvPr/>
        </p:nvSpPr>
        <p:spPr>
          <a:xfrm>
            <a:off x="1621394" y="1967939"/>
            <a:ext cx="5571460"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A simpler, well-tuned model (as seen in Architecture III) achieves a robust balance between accuracy and computational efficiency. </a:t>
            </a:r>
            <a:endParaRPr sz="140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A114C11-3CBE-0822-D94C-E52A0CB29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Observations</a:t>
            </a:r>
            <a:endParaRPr sz="2100" b="1">
              <a:solidFill>
                <a:schemeClr val="dk1"/>
              </a:solidFill>
              <a:latin typeface="Arial"/>
              <a:ea typeface="Arial"/>
              <a:cs typeface="Arial"/>
              <a:sym typeface="Arial"/>
            </a:endParaRPr>
          </a:p>
        </p:txBody>
      </p:sp>
      <p:sp>
        <p:nvSpPr>
          <p:cNvPr id="662" name="Google Shape;662;p77"/>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3" name="Google Shape;663;p77"/>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About Symbol_id</a:t>
            </a:r>
            <a:endParaRPr sz="1800" b="1">
              <a:solidFill>
                <a:schemeClr val="dk1"/>
              </a:solidFill>
              <a:latin typeface="Arial"/>
              <a:ea typeface="Arial"/>
              <a:cs typeface="Arial"/>
              <a:sym typeface="Arial"/>
            </a:endParaRPr>
          </a:p>
        </p:txBody>
      </p:sp>
      <p:sp>
        <p:nvSpPr>
          <p:cNvPr id="664" name="Google Shape;664;p77"/>
          <p:cNvSpPr txBox="1"/>
          <p:nvPr/>
        </p:nvSpPr>
        <p:spPr>
          <a:xfrm>
            <a:off x="1435431" y="1990895"/>
            <a:ext cx="55716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referred to a comment by Tucker Arrants on Kaggle who analyze the metadata with domain knowledge. We decide to not fit out models on symbol_id.</a:t>
            </a:r>
            <a:endParaRPr sz="1100"/>
          </a:p>
        </p:txBody>
      </p:sp>
      <p:sp>
        <p:nvSpPr>
          <p:cNvPr id="2" name="Slide Number Placeholder 1">
            <a:extLst>
              <a:ext uri="{FF2B5EF4-FFF2-40B4-BE49-F238E27FC236}">
                <a16:creationId xmlns:a16="http://schemas.microsoft.com/office/drawing/2014/main" id="{A76D8D39-015E-8DD4-C784-33C5E3501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8"/>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Observations</a:t>
            </a:r>
            <a:endParaRPr sz="2100" b="1">
              <a:solidFill>
                <a:schemeClr val="dk1"/>
              </a:solidFill>
              <a:latin typeface="Arial"/>
              <a:ea typeface="Arial"/>
              <a:cs typeface="Arial"/>
              <a:sym typeface="Arial"/>
            </a:endParaRPr>
          </a:p>
        </p:txBody>
      </p:sp>
      <p:sp>
        <p:nvSpPr>
          <p:cNvPr id="670" name="Google Shape;670;p78"/>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71" name="Google Shape;671;p78"/>
          <p:cNvSpPr txBox="1"/>
          <p:nvPr/>
        </p:nvSpPr>
        <p:spPr>
          <a:xfrm>
            <a:off x="719026" y="1196222"/>
            <a:ext cx="2167714" cy="35289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About Symbol_id</a:t>
            </a:r>
            <a:endParaRPr sz="1800" b="1">
              <a:solidFill>
                <a:schemeClr val="dk1"/>
              </a:solidFill>
              <a:latin typeface="Arial"/>
              <a:ea typeface="Arial"/>
              <a:cs typeface="Arial"/>
              <a:sym typeface="Arial"/>
            </a:endParaRPr>
          </a:p>
        </p:txBody>
      </p:sp>
      <p:sp>
        <p:nvSpPr>
          <p:cNvPr id="672" name="Google Shape;672;p78"/>
          <p:cNvSpPr txBox="1"/>
          <p:nvPr/>
        </p:nvSpPr>
        <p:spPr>
          <a:xfrm>
            <a:off x="1153632" y="1830250"/>
            <a:ext cx="6475228" cy="692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These data are highly likely to be generated by high-speed algorithms and the trades Jane-Street executes.Symbol_id likely represents different financial instruments, which can exhibit unique trading characteristics and behaviors.</a:t>
            </a:r>
            <a:endParaRPr sz="1100"/>
          </a:p>
        </p:txBody>
      </p:sp>
      <p:sp>
        <p:nvSpPr>
          <p:cNvPr id="673" name="Google Shape;673;p78"/>
          <p:cNvSpPr txBox="1"/>
          <p:nvPr/>
        </p:nvSpPr>
        <p:spPr>
          <a:xfrm>
            <a:off x="1238051" y="2803881"/>
            <a:ext cx="5794744" cy="173124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These differences can skew model performance when generalized across multiple symbols. Additionally, the dynamic nature of financial markets and the evolution of trading algorithms means that the trading patterns and characteristics associated with a specific </a:t>
            </a:r>
            <a:r>
              <a:rPr lang="en" sz="1400" dirty="0" err="1">
                <a:solidFill>
                  <a:schemeClr val="dk1"/>
                </a:solidFill>
                <a:latin typeface="Arial"/>
                <a:ea typeface="Arial"/>
                <a:cs typeface="Arial"/>
                <a:sym typeface="Arial"/>
              </a:rPr>
              <a:t>symbol_id</a:t>
            </a:r>
            <a:r>
              <a:rPr lang="en" sz="1400" dirty="0">
                <a:solidFill>
                  <a:schemeClr val="dk1"/>
                </a:solidFill>
                <a:latin typeface="Arial"/>
                <a:ea typeface="Arial"/>
                <a:cs typeface="Arial"/>
                <a:sym typeface="Arial"/>
              </a:rPr>
              <a:t> can change over time. Thus, a model trained on historical </a:t>
            </a:r>
            <a:r>
              <a:rPr lang="en" sz="1400" dirty="0" err="1">
                <a:solidFill>
                  <a:schemeClr val="dk1"/>
                </a:solidFill>
                <a:latin typeface="Arial"/>
                <a:ea typeface="Arial"/>
                <a:cs typeface="Arial"/>
                <a:sym typeface="Arial"/>
              </a:rPr>
              <a:t>symbol_id</a:t>
            </a:r>
            <a:r>
              <a:rPr lang="en" sz="1400" dirty="0">
                <a:solidFill>
                  <a:schemeClr val="dk1"/>
                </a:solidFill>
                <a:latin typeface="Arial"/>
                <a:ea typeface="Arial"/>
                <a:cs typeface="Arial"/>
                <a:sym typeface="Arial"/>
              </a:rPr>
              <a:t> data might not be effective or accurate when predicting future market behaviors, as it fails to generalize well across different periods and conditions. This can lead to overfitting</a:t>
            </a:r>
            <a:endParaRPr sz="1100" dirty="0"/>
          </a:p>
        </p:txBody>
      </p:sp>
      <p:sp>
        <p:nvSpPr>
          <p:cNvPr id="2" name="Slide Number Placeholder 1">
            <a:extLst>
              <a:ext uri="{FF2B5EF4-FFF2-40B4-BE49-F238E27FC236}">
                <a16:creationId xmlns:a16="http://schemas.microsoft.com/office/drawing/2014/main" id="{76A2D449-F58F-CDB6-C095-86FCA57FCB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9"/>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Key Findings</a:t>
            </a:r>
            <a:endParaRPr sz="2100" b="1">
              <a:solidFill>
                <a:schemeClr val="dk1"/>
              </a:solidFill>
              <a:latin typeface="Arial"/>
              <a:ea typeface="Arial"/>
              <a:cs typeface="Arial"/>
              <a:sym typeface="Arial"/>
            </a:endParaRPr>
          </a:p>
        </p:txBody>
      </p:sp>
      <p:sp>
        <p:nvSpPr>
          <p:cNvPr id="679" name="Google Shape;679;p79"/>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80" name="Google Shape;680;p79"/>
          <p:cNvSpPr txBox="1"/>
          <p:nvPr/>
        </p:nvSpPr>
        <p:spPr>
          <a:xfrm>
            <a:off x="1254677" y="1379522"/>
            <a:ext cx="5571460" cy="692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sampling strategy employed ensured the representativeness of the data, capturing the chronological structure crucial for time-series analysis.</a:t>
            </a:r>
            <a:endParaRPr sz="1100"/>
          </a:p>
        </p:txBody>
      </p:sp>
      <p:sp>
        <p:nvSpPr>
          <p:cNvPr id="681" name="Google Shape;681;p79"/>
          <p:cNvSpPr txBox="1"/>
          <p:nvPr/>
        </p:nvSpPr>
        <p:spPr>
          <a:xfrm>
            <a:off x="1265310" y="2260006"/>
            <a:ext cx="55716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Memory reduction techniques successfully decreased the data size by 47.6%, enhancing computational efficiency.</a:t>
            </a:r>
            <a:endParaRPr sz="1100"/>
          </a:p>
        </p:txBody>
      </p:sp>
      <p:sp>
        <p:nvSpPr>
          <p:cNvPr id="682" name="Google Shape;682;p79"/>
          <p:cNvSpPr txBox="1"/>
          <p:nvPr/>
        </p:nvSpPr>
        <p:spPr>
          <a:xfrm>
            <a:off x="1265310" y="2998969"/>
            <a:ext cx="5571460"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Outlier handling was optimized by adjusting the threshold, which preserved a significant amount of data while maintaining data integrity.</a:t>
            </a:r>
            <a:endParaRPr sz="1100"/>
          </a:p>
        </p:txBody>
      </p:sp>
      <p:sp>
        <p:nvSpPr>
          <p:cNvPr id="2" name="Slide Number Placeholder 1">
            <a:extLst>
              <a:ext uri="{FF2B5EF4-FFF2-40B4-BE49-F238E27FC236}">
                <a16:creationId xmlns:a16="http://schemas.microsoft.com/office/drawing/2014/main" id="{171642BE-0F5D-EEF9-7A08-3DDE5CB60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0"/>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Key Findings</a:t>
            </a:r>
            <a:endParaRPr sz="2100" b="1">
              <a:solidFill>
                <a:schemeClr val="dk1"/>
              </a:solidFill>
              <a:latin typeface="Arial"/>
              <a:ea typeface="Arial"/>
              <a:cs typeface="Arial"/>
              <a:sym typeface="Arial"/>
            </a:endParaRPr>
          </a:p>
        </p:txBody>
      </p:sp>
      <p:sp>
        <p:nvSpPr>
          <p:cNvPr id="688" name="Google Shape;688;p80"/>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89" name="Google Shape;689;p80"/>
          <p:cNvSpPr txBox="1"/>
          <p:nvPr/>
        </p:nvSpPr>
        <p:spPr>
          <a:xfrm>
            <a:off x="1089872" y="2659918"/>
            <a:ext cx="5571460"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Scaling and normalization significantly improved the distribution of features, which was crucial for the accuracy of predictive models.</a:t>
            </a:r>
            <a:endParaRPr sz="1100"/>
          </a:p>
        </p:txBody>
      </p:sp>
      <p:sp>
        <p:nvSpPr>
          <p:cNvPr id="690" name="Google Shape;690;p80"/>
          <p:cNvSpPr txBox="1"/>
          <p:nvPr/>
        </p:nvSpPr>
        <p:spPr>
          <a:xfrm>
            <a:off x="1089873" y="3594216"/>
            <a:ext cx="5571460" cy="692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unsupervised learning phase, including clustering and PCA, provided insights into the underlying structure of the data, revealing patterns not immediately apparent.</a:t>
            </a:r>
            <a:endParaRPr sz="1100"/>
          </a:p>
        </p:txBody>
      </p:sp>
      <p:sp>
        <p:nvSpPr>
          <p:cNvPr id="691" name="Google Shape;691;p80"/>
          <p:cNvSpPr txBox="1"/>
          <p:nvPr/>
        </p:nvSpPr>
        <p:spPr>
          <a:xfrm>
            <a:off x="1089872" y="1603122"/>
            <a:ext cx="5571460"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Data preprocessing included effective handling of missing values and outliers, ensuring robustness and reliability in the subsequent analysis.</a:t>
            </a:r>
            <a:endParaRPr sz="1100"/>
          </a:p>
        </p:txBody>
      </p:sp>
      <p:sp>
        <p:nvSpPr>
          <p:cNvPr id="2" name="Slide Number Placeholder 1">
            <a:extLst>
              <a:ext uri="{FF2B5EF4-FFF2-40B4-BE49-F238E27FC236}">
                <a16:creationId xmlns:a16="http://schemas.microsoft.com/office/drawing/2014/main" id="{0DA5EEDE-F4AE-08C9-6616-8DE69F449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1"/>
          <p:cNvSpPr txBox="1"/>
          <p:nvPr/>
        </p:nvSpPr>
        <p:spPr>
          <a:xfrm>
            <a:off x="132837" y="320992"/>
            <a:ext cx="2753902"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Key Findings</a:t>
            </a:r>
            <a:endParaRPr sz="2100" b="1">
              <a:solidFill>
                <a:schemeClr val="dk1"/>
              </a:solidFill>
              <a:latin typeface="Arial"/>
              <a:ea typeface="Arial"/>
              <a:cs typeface="Arial"/>
              <a:sym typeface="Arial"/>
            </a:endParaRPr>
          </a:p>
        </p:txBody>
      </p:sp>
      <p:sp>
        <p:nvSpPr>
          <p:cNvPr id="697" name="Google Shape;697;p81"/>
          <p:cNvSpPr/>
          <p:nvPr/>
        </p:nvSpPr>
        <p:spPr>
          <a:xfrm rot="10800000" flipH="1">
            <a:off x="58480" y="768544"/>
            <a:ext cx="2753902"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98" name="Google Shape;698;p81"/>
          <p:cNvSpPr txBox="1"/>
          <p:nvPr/>
        </p:nvSpPr>
        <p:spPr>
          <a:xfrm>
            <a:off x="1355686" y="3767222"/>
            <a:ext cx="5571600" cy="10017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LSTM models demonstrated the ability to capture long-term dependencies in time-series data, although further tuning and regularization is required to optimize performance.</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699" name="Google Shape;699;p81"/>
          <p:cNvSpPr txBox="1"/>
          <p:nvPr/>
        </p:nvSpPr>
        <p:spPr>
          <a:xfrm>
            <a:off x="1355686" y="2589134"/>
            <a:ext cx="5571600" cy="10017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Neural networks did not significantly outperform simpler models, indicating that more complex models might not always yield better forecasts in this dataset.</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700" name="Google Shape;700;p81"/>
          <p:cNvSpPr txBox="1"/>
          <p:nvPr/>
        </p:nvSpPr>
        <p:spPr>
          <a:xfrm>
            <a:off x="1355686" y="1370962"/>
            <a:ext cx="5571600" cy="10017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The linear regression models, especially with PCA and regularization, showed potential, although they tended to under fit, suggesting complexity in the data beyond linear relationships.</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2" name="Slide Number Placeholder 1">
            <a:extLst>
              <a:ext uri="{FF2B5EF4-FFF2-40B4-BE49-F238E27FC236}">
                <a16:creationId xmlns:a16="http://schemas.microsoft.com/office/drawing/2014/main" id="{F4CE256F-F0CE-E3D7-9C79-5E6CF2A76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2"/>
          <p:cNvSpPr txBox="1"/>
          <p:nvPr/>
        </p:nvSpPr>
        <p:spPr>
          <a:xfrm>
            <a:off x="132837" y="320992"/>
            <a:ext cx="3753363"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Improvement in the Future</a:t>
            </a:r>
            <a:endParaRPr sz="2100" b="1">
              <a:solidFill>
                <a:schemeClr val="dk1"/>
              </a:solidFill>
              <a:latin typeface="Arial"/>
              <a:ea typeface="Arial"/>
              <a:cs typeface="Arial"/>
              <a:sym typeface="Arial"/>
            </a:endParaRPr>
          </a:p>
        </p:txBody>
      </p:sp>
      <p:sp>
        <p:nvSpPr>
          <p:cNvPr id="706" name="Google Shape;706;p82"/>
          <p:cNvSpPr/>
          <p:nvPr/>
        </p:nvSpPr>
        <p:spPr>
          <a:xfrm rot="10800000" flipH="1">
            <a:off x="58479" y="768543"/>
            <a:ext cx="3434315"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07" name="Google Shape;707;p82"/>
          <p:cNvSpPr txBox="1"/>
          <p:nvPr/>
        </p:nvSpPr>
        <p:spPr>
          <a:xfrm>
            <a:off x="1313156" y="2668476"/>
            <a:ext cx="5571600" cy="5238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Try more regularization methods and different hyper-parameters.</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708" name="Google Shape;708;p82"/>
          <p:cNvSpPr txBox="1"/>
          <p:nvPr/>
        </p:nvSpPr>
        <p:spPr>
          <a:xfrm>
            <a:off x="1313155" y="2090227"/>
            <a:ext cx="5571600" cy="5238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Use a larger amount of the data</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709" name="Google Shape;709;p82"/>
          <p:cNvSpPr txBox="1"/>
          <p:nvPr/>
        </p:nvSpPr>
        <p:spPr>
          <a:xfrm>
            <a:off x="1355686" y="1370962"/>
            <a:ext cx="55716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New methods to handle missing values. Maybe use regression or clustering method to fill missing values.</a:t>
            </a:r>
            <a:endParaRPr sz="1100"/>
          </a:p>
        </p:txBody>
      </p:sp>
      <p:sp>
        <p:nvSpPr>
          <p:cNvPr id="710" name="Google Shape;710;p82"/>
          <p:cNvSpPr txBox="1"/>
          <p:nvPr/>
        </p:nvSpPr>
        <p:spPr>
          <a:xfrm>
            <a:off x="1355684" y="3377649"/>
            <a:ext cx="5571460"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More time-series related visualization and analysis</a:t>
            </a:r>
            <a:endParaRPr sz="1100"/>
          </a:p>
        </p:txBody>
      </p:sp>
      <p:sp>
        <p:nvSpPr>
          <p:cNvPr id="2" name="Slide Number Placeholder 1">
            <a:extLst>
              <a:ext uri="{FF2B5EF4-FFF2-40B4-BE49-F238E27FC236}">
                <a16:creationId xmlns:a16="http://schemas.microsoft.com/office/drawing/2014/main" id="{93A4886D-77FE-7D14-82CF-6568CE3A85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3"/>
          <p:cNvSpPr txBox="1"/>
          <p:nvPr/>
        </p:nvSpPr>
        <p:spPr>
          <a:xfrm>
            <a:off x="132837" y="320992"/>
            <a:ext cx="3753363"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Conclusions</a:t>
            </a:r>
            <a:endParaRPr sz="2100" b="1">
              <a:solidFill>
                <a:schemeClr val="dk1"/>
              </a:solidFill>
              <a:latin typeface="Arial"/>
              <a:ea typeface="Arial"/>
              <a:cs typeface="Arial"/>
              <a:sym typeface="Arial"/>
            </a:endParaRPr>
          </a:p>
        </p:txBody>
      </p:sp>
      <p:sp>
        <p:nvSpPr>
          <p:cNvPr id="716" name="Google Shape;716;p83"/>
          <p:cNvSpPr/>
          <p:nvPr/>
        </p:nvSpPr>
        <p:spPr>
          <a:xfrm rot="10800000" flipH="1">
            <a:off x="58479" y="768543"/>
            <a:ext cx="3434315" cy="76744"/>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7" name="Google Shape;717;p83"/>
          <p:cNvSpPr txBox="1"/>
          <p:nvPr/>
        </p:nvSpPr>
        <p:spPr>
          <a:xfrm>
            <a:off x="1169617" y="1063572"/>
            <a:ext cx="6193500" cy="33912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50">
                <a:solidFill>
                  <a:schemeClr val="dk1"/>
                </a:solidFill>
              </a:rPr>
              <a:t>The exploration of various machine learning models in forecasting real-time market data provided valuable insights into the complexity and challenges of predictive modeling in financial markets. Our findings revealed that while linear models with regularization and PCA showed promise, they often under-fitted, highlighting the complexity of the data. Neural networks did not yield significantly better results either, suggesting that complexity in model architecture did not necessarily correlate with forecasting accuracy. On the other hand, LSTM networks demonstrated potential in capturing long-term dependencies, though they certainly require further tuning. Future research should focus on enhancing model performance through more sophisticated feature engineering, and perhaps exploring ensemble methods. These efforts will improve the reliability and accuracy of forecasts, which will ideally improve model performance on the highly complex dataset.</a:t>
            </a:r>
            <a:endParaRPr sz="1350">
              <a:solidFill>
                <a:schemeClr val="dk1"/>
              </a:solidFill>
            </a:endParaRPr>
          </a:p>
          <a:p>
            <a:pPr marL="0" marR="0" lvl="0" indent="0" algn="l" rtl="0">
              <a:spcBef>
                <a:spcPts val="0"/>
              </a:spcBef>
              <a:spcAft>
                <a:spcPts val="0"/>
              </a:spcAft>
              <a:buNone/>
            </a:pPr>
            <a:endParaRPr>
              <a:solidFill>
                <a:schemeClr val="dk1"/>
              </a:solidFill>
            </a:endParaRPr>
          </a:p>
        </p:txBody>
      </p:sp>
      <p:sp>
        <p:nvSpPr>
          <p:cNvPr id="2" name="Slide Number Placeholder 1">
            <a:extLst>
              <a:ext uri="{FF2B5EF4-FFF2-40B4-BE49-F238E27FC236}">
                <a16:creationId xmlns:a16="http://schemas.microsoft.com/office/drawing/2014/main" id="{0E1E17EE-A1A6-821C-407E-716D95AF9B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01" name="Google Shape;201;p30"/>
          <p:cNvSpPr/>
          <p:nvPr/>
        </p:nvSpPr>
        <p:spPr>
          <a:xfrm rot="10800000" flipH="1">
            <a:off x="55742" y="101540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2" name="Google Shape;202;p30"/>
          <p:cNvSpPr txBox="1"/>
          <p:nvPr/>
        </p:nvSpPr>
        <p:spPr>
          <a:xfrm>
            <a:off x="611109" y="1153808"/>
            <a:ext cx="148890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Preprocessing</a:t>
            </a:r>
            <a:endParaRPr sz="1500" b="1">
              <a:solidFill>
                <a:schemeClr val="dk1"/>
              </a:solidFill>
              <a:latin typeface="Arial"/>
              <a:ea typeface="Arial"/>
              <a:cs typeface="Arial"/>
              <a:sym typeface="Arial"/>
            </a:endParaRPr>
          </a:p>
        </p:txBody>
      </p:sp>
      <p:sp>
        <p:nvSpPr>
          <p:cNvPr id="203" name="Google Shape;203;p30"/>
          <p:cNvSpPr txBox="1"/>
          <p:nvPr/>
        </p:nvSpPr>
        <p:spPr>
          <a:xfrm>
            <a:off x="1126787" y="1789863"/>
            <a:ext cx="466795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Sampling 1%. Group by date_id for good representative</a:t>
            </a:r>
            <a:endParaRPr sz="1400">
              <a:solidFill>
                <a:schemeClr val="dk1"/>
              </a:solidFill>
              <a:latin typeface="Arial"/>
              <a:ea typeface="Arial"/>
              <a:cs typeface="Arial"/>
              <a:sym typeface="Arial"/>
            </a:endParaRPr>
          </a:p>
        </p:txBody>
      </p:sp>
      <p:sp>
        <p:nvSpPr>
          <p:cNvPr id="204" name="Google Shape;204;p30"/>
          <p:cNvSpPr txBox="1"/>
          <p:nvPr/>
        </p:nvSpPr>
        <p:spPr>
          <a:xfrm>
            <a:off x="1126788" y="2206093"/>
            <a:ext cx="394494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Memory Reduction  - Data Type Manipulation</a:t>
            </a:r>
            <a:endParaRPr sz="1400">
              <a:solidFill>
                <a:schemeClr val="dk1"/>
              </a:solidFill>
              <a:latin typeface="Arial"/>
              <a:ea typeface="Arial"/>
              <a:cs typeface="Arial"/>
              <a:sym typeface="Arial"/>
            </a:endParaRPr>
          </a:p>
        </p:txBody>
      </p:sp>
      <p:sp>
        <p:nvSpPr>
          <p:cNvPr id="205" name="Google Shape;205;p30"/>
          <p:cNvSpPr txBox="1"/>
          <p:nvPr/>
        </p:nvSpPr>
        <p:spPr>
          <a:xfrm>
            <a:off x="1126787" y="2676668"/>
            <a:ext cx="466795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Categorical Data – Already Encoded</a:t>
            </a:r>
            <a:endParaRPr sz="1400">
              <a:solidFill>
                <a:schemeClr val="dk1"/>
              </a:solidFill>
              <a:latin typeface="Arial"/>
              <a:ea typeface="Arial"/>
              <a:cs typeface="Arial"/>
              <a:sym typeface="Arial"/>
            </a:endParaRPr>
          </a:p>
        </p:txBody>
      </p:sp>
      <p:cxnSp>
        <p:nvCxnSpPr>
          <p:cNvPr id="206" name="Google Shape;206;p30"/>
          <p:cNvCxnSpPr>
            <a:stCxn id="204" idx="3"/>
          </p:cNvCxnSpPr>
          <p:nvPr/>
        </p:nvCxnSpPr>
        <p:spPr>
          <a:xfrm rot="10800000" flipH="1">
            <a:off x="5071731" y="2339192"/>
            <a:ext cx="1068600" cy="5400"/>
          </a:xfrm>
          <a:prstGeom prst="straightConnector1">
            <a:avLst/>
          </a:prstGeom>
          <a:noFill/>
          <a:ln w="19050" cap="flat" cmpd="sng">
            <a:solidFill>
              <a:schemeClr val="accent1"/>
            </a:solidFill>
            <a:prstDash val="solid"/>
            <a:miter lim="800000"/>
            <a:headEnd type="none" w="sm" len="sm"/>
            <a:tailEnd type="triangle" w="med" len="med"/>
          </a:ln>
        </p:spPr>
      </p:cxnSp>
      <p:sp>
        <p:nvSpPr>
          <p:cNvPr id="207" name="Google Shape;207;p30"/>
          <p:cNvSpPr txBox="1"/>
          <p:nvPr/>
        </p:nvSpPr>
        <p:spPr>
          <a:xfrm>
            <a:off x="6235764" y="2112349"/>
            <a:ext cx="1573619"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Size reduced by 47.6 %</a:t>
            </a:r>
            <a:endParaRPr sz="1400">
              <a:solidFill>
                <a:schemeClr val="dk1"/>
              </a:solidFill>
              <a:latin typeface="Arial"/>
              <a:ea typeface="Arial"/>
              <a:cs typeface="Arial"/>
              <a:sym typeface="Arial"/>
            </a:endParaRPr>
          </a:p>
        </p:txBody>
      </p:sp>
      <p:pic>
        <p:nvPicPr>
          <p:cNvPr id="208" name="Google Shape;208;p30" descr="图表&#10;&#10;描述已自动生成"/>
          <p:cNvPicPr preferRelativeResize="0"/>
          <p:nvPr/>
        </p:nvPicPr>
        <p:blipFill rotWithShape="1">
          <a:blip r:embed="rId3">
            <a:alphaModFix/>
          </a:blip>
          <a:srcRect/>
          <a:stretch/>
        </p:blipFill>
        <p:spPr>
          <a:xfrm>
            <a:off x="1100743" y="3248390"/>
            <a:ext cx="5842318" cy="1452136"/>
          </a:xfrm>
          <a:prstGeom prst="rect">
            <a:avLst/>
          </a:prstGeom>
          <a:noFill/>
          <a:ln>
            <a:noFill/>
          </a:ln>
        </p:spPr>
      </p:pic>
      <p:sp>
        <p:nvSpPr>
          <p:cNvPr id="2" name="Slide Number Placeholder 1">
            <a:extLst>
              <a:ext uri="{FF2B5EF4-FFF2-40B4-BE49-F238E27FC236}">
                <a16:creationId xmlns:a16="http://schemas.microsoft.com/office/drawing/2014/main" id="{782DEEF4-AFBF-72EE-7C2F-431EA658F0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4"/>
          <p:cNvSpPr txBox="1"/>
          <p:nvPr/>
        </p:nvSpPr>
        <p:spPr>
          <a:xfrm>
            <a:off x="2535865" y="1929809"/>
            <a:ext cx="4242391"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400" b="1">
                <a:solidFill>
                  <a:schemeClr val="dk1"/>
                </a:solidFill>
                <a:latin typeface="Arial"/>
                <a:ea typeface="Arial"/>
                <a:cs typeface="Arial"/>
                <a:sym typeface="Arial"/>
              </a:rPr>
              <a:t>Thank You</a:t>
            </a:r>
            <a:endParaRPr sz="5400" b="1">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01402A7-E4B1-B795-5093-2FEBE7DEF2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09C4A7-5449-455C-EB6E-6ECAB76E93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1026" name="Picture 2" descr="Merry christmas top">
            <a:extLst>
              <a:ext uri="{FF2B5EF4-FFF2-40B4-BE49-F238E27FC236}">
                <a16:creationId xmlns:a16="http://schemas.microsoft.com/office/drawing/2014/main" id="{F5D9CD13-3BC8-7F08-A6A8-3A536AC9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888"/>
            <a:ext cx="91440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5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14" name="Google Shape;214;p31"/>
          <p:cNvSpPr/>
          <p:nvPr/>
        </p:nvSpPr>
        <p:spPr>
          <a:xfrm rot="10800000" flipH="1">
            <a:off x="55742" y="989434"/>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5" name="Google Shape;215;p31"/>
          <p:cNvSpPr txBox="1"/>
          <p:nvPr/>
        </p:nvSpPr>
        <p:spPr>
          <a:xfrm>
            <a:off x="611109" y="1153808"/>
            <a:ext cx="148890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Preprocessing</a:t>
            </a:r>
            <a:endParaRPr sz="1500" b="1">
              <a:solidFill>
                <a:schemeClr val="dk1"/>
              </a:solidFill>
              <a:latin typeface="Arial"/>
              <a:ea typeface="Arial"/>
              <a:cs typeface="Arial"/>
              <a:sym typeface="Arial"/>
            </a:endParaRPr>
          </a:p>
        </p:txBody>
      </p:sp>
      <p:sp>
        <p:nvSpPr>
          <p:cNvPr id="216" name="Google Shape;216;p31"/>
          <p:cNvSpPr txBox="1"/>
          <p:nvPr/>
        </p:nvSpPr>
        <p:spPr>
          <a:xfrm>
            <a:off x="1126787" y="1720750"/>
            <a:ext cx="2190571"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Missing Values</a:t>
            </a:r>
            <a:endParaRPr sz="1400">
              <a:solidFill>
                <a:schemeClr val="dk1"/>
              </a:solidFill>
              <a:latin typeface="Arial"/>
              <a:ea typeface="Arial"/>
              <a:cs typeface="Arial"/>
              <a:sym typeface="Arial"/>
            </a:endParaRPr>
          </a:p>
        </p:txBody>
      </p:sp>
      <p:sp>
        <p:nvSpPr>
          <p:cNvPr id="217" name="Google Shape;217;p31"/>
          <p:cNvSpPr txBox="1"/>
          <p:nvPr/>
        </p:nvSpPr>
        <p:spPr>
          <a:xfrm>
            <a:off x="1318173" y="2264610"/>
            <a:ext cx="5002883" cy="50010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Arial"/>
                <a:ea typeface="Arial"/>
                <a:cs typeface="Arial"/>
                <a:sym typeface="Arial"/>
              </a:rPr>
              <a:t>Categorical Features</a:t>
            </a:r>
            <a:r>
              <a:rPr lang="en" sz="1400" dirty="0">
                <a:solidFill>
                  <a:schemeClr val="dk1"/>
                </a:solidFill>
                <a:latin typeface="Arial"/>
                <a:ea typeface="Arial"/>
                <a:cs typeface="Arial"/>
                <a:sym typeface="Arial"/>
              </a:rPr>
              <a:t>: Missing values in categorical features were filled using the most frequent value in each category.</a:t>
            </a:r>
            <a:endParaRPr sz="1400" dirty="0">
              <a:solidFill>
                <a:schemeClr val="dk1"/>
              </a:solidFill>
              <a:latin typeface="Arial"/>
              <a:ea typeface="Arial"/>
              <a:cs typeface="Arial"/>
              <a:sym typeface="Arial"/>
            </a:endParaRPr>
          </a:p>
        </p:txBody>
      </p:sp>
      <p:sp>
        <p:nvSpPr>
          <p:cNvPr id="218" name="Google Shape;218;p31"/>
          <p:cNvSpPr txBox="1"/>
          <p:nvPr/>
        </p:nvSpPr>
        <p:spPr>
          <a:xfrm>
            <a:off x="1318173" y="3104458"/>
            <a:ext cx="6012800" cy="50010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Arial"/>
                <a:ea typeface="Arial"/>
                <a:cs typeface="Arial"/>
                <a:sym typeface="Arial"/>
              </a:rPr>
              <a:t>Numerical Float Features</a:t>
            </a:r>
            <a:r>
              <a:rPr lang="en" sz="1400" dirty="0">
                <a:solidFill>
                  <a:schemeClr val="dk1"/>
                </a:solidFill>
                <a:latin typeface="Arial"/>
                <a:ea typeface="Arial"/>
                <a:cs typeface="Arial"/>
                <a:sym typeface="Arial"/>
              </a:rPr>
              <a:t>: For numerical features, missing values were imputed using the mean of each column to minimize the impact of outliers.</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CAECDAF-6E9D-D449-E86C-F1DEE2419A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24" name="Google Shape;224;p32"/>
          <p:cNvSpPr/>
          <p:nvPr/>
        </p:nvSpPr>
        <p:spPr>
          <a:xfrm rot="10800000" flipH="1">
            <a:off x="55742" y="1027959"/>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5" name="Google Shape;225;p32"/>
          <p:cNvSpPr txBox="1"/>
          <p:nvPr/>
        </p:nvSpPr>
        <p:spPr>
          <a:xfrm>
            <a:off x="611109" y="1153808"/>
            <a:ext cx="148890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Preprocessing</a:t>
            </a:r>
            <a:endParaRPr sz="1500" b="1">
              <a:solidFill>
                <a:schemeClr val="dk1"/>
              </a:solidFill>
              <a:latin typeface="Arial"/>
              <a:ea typeface="Arial"/>
              <a:cs typeface="Arial"/>
              <a:sym typeface="Arial"/>
            </a:endParaRPr>
          </a:p>
        </p:txBody>
      </p:sp>
      <p:sp>
        <p:nvSpPr>
          <p:cNvPr id="226" name="Google Shape;226;p32"/>
          <p:cNvSpPr txBox="1"/>
          <p:nvPr/>
        </p:nvSpPr>
        <p:spPr>
          <a:xfrm>
            <a:off x="989910" y="1778603"/>
            <a:ext cx="2791310"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Outliers- IQR (Interquartile range)</a:t>
            </a:r>
            <a:endParaRPr sz="1400" dirty="0">
              <a:solidFill>
                <a:schemeClr val="dk1"/>
              </a:solidFill>
              <a:latin typeface="Arial"/>
              <a:ea typeface="Arial"/>
              <a:cs typeface="Arial"/>
              <a:sym typeface="Arial"/>
            </a:endParaRPr>
          </a:p>
        </p:txBody>
      </p:sp>
      <p:pic>
        <p:nvPicPr>
          <p:cNvPr id="227" name="Google Shape;227;p32" descr="图表, 箱线图&#10;&#10;描述已自动生成"/>
          <p:cNvPicPr preferRelativeResize="0"/>
          <p:nvPr/>
        </p:nvPicPr>
        <p:blipFill rotWithShape="1">
          <a:blip r:embed="rId3">
            <a:alphaModFix/>
          </a:blip>
          <a:srcRect/>
          <a:stretch/>
        </p:blipFill>
        <p:spPr>
          <a:xfrm>
            <a:off x="4053939" y="916844"/>
            <a:ext cx="1718750" cy="3342419"/>
          </a:xfrm>
          <a:prstGeom prst="rect">
            <a:avLst/>
          </a:prstGeom>
          <a:noFill/>
          <a:ln>
            <a:noFill/>
          </a:ln>
        </p:spPr>
      </p:pic>
      <p:pic>
        <p:nvPicPr>
          <p:cNvPr id="228" name="Google Shape;228;p32"/>
          <p:cNvPicPr preferRelativeResize="0"/>
          <p:nvPr/>
        </p:nvPicPr>
        <p:blipFill rotWithShape="1">
          <a:blip r:embed="rId4">
            <a:alphaModFix/>
          </a:blip>
          <a:srcRect/>
          <a:stretch/>
        </p:blipFill>
        <p:spPr>
          <a:xfrm>
            <a:off x="6190908" y="916844"/>
            <a:ext cx="2515771" cy="3231388"/>
          </a:xfrm>
          <a:prstGeom prst="rect">
            <a:avLst/>
          </a:prstGeom>
          <a:noFill/>
          <a:ln>
            <a:noFill/>
          </a:ln>
        </p:spPr>
      </p:pic>
      <p:sp>
        <p:nvSpPr>
          <p:cNvPr id="229" name="Google Shape;229;p32"/>
          <p:cNvSpPr txBox="1"/>
          <p:nvPr/>
        </p:nvSpPr>
        <p:spPr>
          <a:xfrm>
            <a:off x="1012926" y="2458058"/>
            <a:ext cx="2729979"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chemeClr val="dk1"/>
                </a:solidFill>
                <a:latin typeface="Arial"/>
                <a:ea typeface="Arial"/>
                <a:cs typeface="Arial"/>
                <a:sym typeface="Arial"/>
              </a:rPr>
              <a:t>[Q1 −1.5 × IQR, Q3 + 1.5 × IQR] </a:t>
            </a:r>
            <a:endParaRPr sz="1200" dirty="0">
              <a:solidFill>
                <a:schemeClr val="dk1"/>
              </a:solidFill>
              <a:latin typeface="Arial"/>
              <a:ea typeface="Arial"/>
              <a:cs typeface="Arial"/>
              <a:sym typeface="Arial"/>
            </a:endParaRPr>
          </a:p>
        </p:txBody>
      </p:sp>
      <p:sp>
        <p:nvSpPr>
          <p:cNvPr id="230" name="Google Shape;230;p32"/>
          <p:cNvSpPr txBox="1"/>
          <p:nvPr/>
        </p:nvSpPr>
        <p:spPr>
          <a:xfrm>
            <a:off x="1033891" y="3259744"/>
            <a:ext cx="2360275"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1.5 threshold is too low</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F928D22-8500-8BD8-AB96-CE5E7E79F4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p:nvPr/>
        </p:nvSpPr>
        <p:spPr>
          <a:xfrm>
            <a:off x="132837" y="320992"/>
            <a:ext cx="18022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a:solidFill>
                  <a:schemeClr val="dk1"/>
                </a:solidFill>
                <a:latin typeface="Arial"/>
                <a:ea typeface="Arial"/>
                <a:cs typeface="Arial"/>
                <a:sym typeface="Arial"/>
              </a:rPr>
              <a:t>Data Analysis</a:t>
            </a:r>
            <a:endParaRPr sz="2100" b="1">
              <a:solidFill>
                <a:schemeClr val="dk1"/>
              </a:solidFill>
              <a:latin typeface="Arial"/>
              <a:ea typeface="Arial"/>
              <a:cs typeface="Arial"/>
              <a:sym typeface="Arial"/>
            </a:endParaRPr>
          </a:p>
        </p:txBody>
      </p:sp>
      <p:sp>
        <p:nvSpPr>
          <p:cNvPr id="236" name="Google Shape;236;p33"/>
          <p:cNvSpPr/>
          <p:nvPr/>
        </p:nvSpPr>
        <p:spPr>
          <a:xfrm rot="10800000" flipH="1">
            <a:off x="55742" y="1032934"/>
            <a:ext cx="1956300" cy="34200"/>
          </a:xfrm>
          <a:prstGeom prst="rect">
            <a:avLst/>
          </a:prstGeom>
          <a:solidFill>
            <a:srgbClr val="0C0C0C"/>
          </a:solidFill>
          <a:ln w="19050" cap="flat" cmpd="sng">
            <a:solidFill>
              <a:srgbClr val="08283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7" name="Google Shape;237;p33"/>
          <p:cNvSpPr txBox="1"/>
          <p:nvPr/>
        </p:nvSpPr>
        <p:spPr>
          <a:xfrm>
            <a:off x="611109" y="1153808"/>
            <a:ext cx="1488908" cy="3000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Arial"/>
                <a:ea typeface="Arial"/>
                <a:cs typeface="Arial"/>
                <a:sym typeface="Arial"/>
              </a:rPr>
              <a:t>Preprocessing</a:t>
            </a:r>
            <a:endParaRPr sz="1500" b="1">
              <a:solidFill>
                <a:schemeClr val="dk1"/>
              </a:solidFill>
              <a:latin typeface="Arial"/>
              <a:ea typeface="Arial"/>
              <a:cs typeface="Arial"/>
              <a:sym typeface="Arial"/>
            </a:endParaRPr>
          </a:p>
        </p:txBody>
      </p:sp>
      <p:sp>
        <p:nvSpPr>
          <p:cNvPr id="238" name="Google Shape;238;p33"/>
          <p:cNvSpPr txBox="1"/>
          <p:nvPr/>
        </p:nvSpPr>
        <p:spPr>
          <a:xfrm>
            <a:off x="910341" y="1726507"/>
            <a:ext cx="1831098"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Outliers - IQR</a:t>
            </a:r>
            <a:endParaRPr sz="1400" dirty="0">
              <a:solidFill>
                <a:schemeClr val="dk1"/>
              </a:solidFill>
              <a:latin typeface="Arial"/>
              <a:ea typeface="Arial"/>
              <a:cs typeface="Arial"/>
              <a:sym typeface="Arial"/>
            </a:endParaRPr>
          </a:p>
        </p:txBody>
      </p:sp>
      <p:sp>
        <p:nvSpPr>
          <p:cNvPr id="239" name="Google Shape;239;p33"/>
          <p:cNvSpPr txBox="1"/>
          <p:nvPr/>
        </p:nvSpPr>
        <p:spPr>
          <a:xfrm>
            <a:off x="907431" y="2210724"/>
            <a:ext cx="2729979"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 [Q1 −5 × IQR, Q3 + 5 × IQR] </a:t>
            </a:r>
            <a:endParaRPr sz="1400" dirty="0">
              <a:solidFill>
                <a:schemeClr val="dk1"/>
              </a:solidFill>
              <a:latin typeface="Arial"/>
              <a:ea typeface="Arial"/>
              <a:cs typeface="Arial"/>
              <a:sym typeface="Arial"/>
            </a:endParaRPr>
          </a:p>
        </p:txBody>
      </p:sp>
      <p:sp>
        <p:nvSpPr>
          <p:cNvPr id="240" name="Google Shape;240;p33"/>
          <p:cNvSpPr txBox="1"/>
          <p:nvPr/>
        </p:nvSpPr>
        <p:spPr>
          <a:xfrm>
            <a:off x="3469746" y="1744130"/>
            <a:ext cx="1515722"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Arial"/>
                <a:ea typeface="Arial"/>
                <a:cs typeface="Arial"/>
                <a:sym typeface="Arial"/>
              </a:rPr>
              <a:t>Raise to 5</a:t>
            </a:r>
            <a:endParaRPr sz="1400" b="1" dirty="0">
              <a:solidFill>
                <a:schemeClr val="dk1"/>
              </a:solidFill>
              <a:latin typeface="Arial"/>
              <a:ea typeface="Arial"/>
              <a:cs typeface="Arial"/>
              <a:sym typeface="Arial"/>
            </a:endParaRPr>
          </a:p>
        </p:txBody>
      </p:sp>
      <p:pic>
        <p:nvPicPr>
          <p:cNvPr id="241" name="Google Shape;241;p33"/>
          <p:cNvPicPr preferRelativeResize="0"/>
          <p:nvPr/>
        </p:nvPicPr>
        <p:blipFill rotWithShape="1">
          <a:blip r:embed="rId3">
            <a:alphaModFix/>
          </a:blip>
          <a:srcRect/>
          <a:stretch/>
        </p:blipFill>
        <p:spPr>
          <a:xfrm>
            <a:off x="4700569" y="706109"/>
            <a:ext cx="3316644" cy="4109467"/>
          </a:xfrm>
          <a:prstGeom prst="rect">
            <a:avLst/>
          </a:prstGeom>
          <a:noFill/>
          <a:ln>
            <a:noFill/>
          </a:ln>
        </p:spPr>
      </p:pic>
      <p:sp>
        <p:nvSpPr>
          <p:cNvPr id="242" name="Google Shape;242;p33"/>
          <p:cNvSpPr txBox="1"/>
          <p:nvPr/>
        </p:nvSpPr>
        <p:spPr>
          <a:xfrm>
            <a:off x="909064" y="2889957"/>
            <a:ext cx="3259926"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Remove? - reduced our data size from(471486, 79) to (37822, 79)</a:t>
            </a:r>
            <a:endParaRPr sz="1400" dirty="0">
              <a:solidFill>
                <a:schemeClr val="dk1"/>
              </a:solidFill>
              <a:latin typeface="Arial"/>
              <a:ea typeface="Arial"/>
              <a:cs typeface="Arial"/>
              <a:sym typeface="Arial"/>
            </a:endParaRPr>
          </a:p>
        </p:txBody>
      </p:sp>
      <p:sp>
        <p:nvSpPr>
          <p:cNvPr id="243" name="Google Shape;243;p33"/>
          <p:cNvSpPr txBox="1"/>
          <p:nvPr/>
        </p:nvSpPr>
        <p:spPr>
          <a:xfrm>
            <a:off x="974893" y="3636140"/>
            <a:ext cx="3725676" cy="114643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Arial"/>
                <a:ea typeface="Arial"/>
                <a:cs typeface="Arial"/>
                <a:sym typeface="Arial"/>
              </a:rPr>
              <a:t>Replaced them with mean values. </a:t>
            </a:r>
            <a:endParaRPr sz="1100" dirty="0"/>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0" marR="0" lvl="0" indent="0" algn="l" rtl="0">
              <a:spcBef>
                <a:spcPts val="0"/>
              </a:spcBef>
              <a:spcAft>
                <a:spcPts val="0"/>
              </a:spcAft>
              <a:buNone/>
            </a:pPr>
            <a:r>
              <a:rPr lang="en" sz="1400" dirty="0">
                <a:solidFill>
                  <a:schemeClr val="dk1"/>
                </a:solidFill>
                <a:latin typeface="Arial"/>
                <a:ea typeface="Arial"/>
                <a:cs typeface="Arial"/>
                <a:sym typeface="Arial"/>
              </a:rPr>
              <a:t>For categorical features (int type column feature), we replaced the outliers with rounded mean for data type consistency</a:t>
            </a:r>
            <a:endParaRPr sz="14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9051001-EA81-283C-197A-D5A4CBFE5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2177</Words>
  <Application>Microsoft Macintosh PowerPoint</Application>
  <PresentationFormat>On-screen Show (16:9)</PresentationFormat>
  <Paragraphs>315</Paragraphs>
  <Slides>61</Slides>
  <Notes>61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61</vt:i4>
      </vt:variant>
    </vt:vector>
  </HeadingPairs>
  <TitlesOfParts>
    <vt:vector size="65" baseType="lpstr">
      <vt:lpstr>Arial</vt:lpstr>
      <vt:lpstr>Inter</vt:lpstr>
      <vt:lpstr>Simple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Mingjian Li</cp:lastModifiedBy>
  <cp:revision>13</cp:revision>
  <dcterms:modified xsi:type="dcterms:W3CDTF">2024-12-19T17:42:45Z</dcterms:modified>
</cp:coreProperties>
</file>